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mp4" ContentType="video/unknown"/>
  <Default Extension="jpe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636" r:id="rId2"/>
    <p:sldId id="576" r:id="rId3"/>
    <p:sldId id="641" r:id="rId4"/>
    <p:sldId id="644" r:id="rId5"/>
    <p:sldId id="570" r:id="rId6"/>
    <p:sldId id="654" r:id="rId7"/>
    <p:sldId id="582" r:id="rId8"/>
    <p:sldId id="567" r:id="rId9"/>
    <p:sldId id="580" r:id="rId10"/>
    <p:sldId id="655" r:id="rId11"/>
    <p:sldId id="261" r:id="rId12"/>
    <p:sldId id="638" r:id="rId13"/>
    <p:sldId id="645" r:id="rId14"/>
    <p:sldId id="659" r:id="rId15"/>
    <p:sldId id="650" r:id="rId16"/>
    <p:sldId id="660" r:id="rId17"/>
    <p:sldId id="651" r:id="rId18"/>
    <p:sldId id="642" r:id="rId19"/>
    <p:sldId id="658" r:id="rId20"/>
    <p:sldId id="656" r:id="rId21"/>
    <p:sldId id="639" r:id="rId22"/>
    <p:sldId id="258" r:id="rId23"/>
    <p:sldId id="646" r:id="rId24"/>
    <p:sldId id="652" r:id="rId25"/>
    <p:sldId id="581" r:id="rId26"/>
    <p:sldId id="648" r:id="rId27"/>
  </p:sldIdLst>
  <p:sldSz cx="9144000" cy="5143500" type="screen16x9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orient="horz" pos="169" id="1">
          <p15:clr>
            <a:srgbClr val="A4A3A4"/>
          </p15:clr>
        </p15:guide>
        <p15:guide pos="5329" id="2">
          <p15:clr>
            <a:srgbClr val="A4A3A4"/>
          </p15:clr>
        </p15:guide>
        <p15:guide pos="385" id="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:go="http://customooxmlschemas.google.com/" xmlns:p15="http://schemas.microsoft.com/office/powerpoint/2012/main" xmlns="" roundtripDataSignature="AMtx7mjx1Wl79yNCoLGc1/K61CnXJDIQ1g==" r:id="rId30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21" autoAdjust="0"/>
    <p:restoredTop sz="77042" autoAdjust="0"/>
  </p:normalViewPr>
  <p:slideViewPr>
    <p:cSldViewPr snapToGrid="0">
      <p:cViewPr varScale="1">
        <p:scale>
          <a:sx n="149" d="100"/>
          <a:sy n="149" d="100"/>
        </p:scale>
        <p:origin x="-976" y="-112"/>
      </p:cViewPr>
      <p:guideLst>
        <p:guide orient="horz" pos="169"/>
        <p:guide pos="5329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8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customschemas.google.com/relationships/presentationmetadata" Target="metadata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7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07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07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07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07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7343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500" cy="43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de-DE"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67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900" tIns="48075" rIns="97900" bIns="480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1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7"/>
              </a:spcBef>
              <a:spcAft>
                <a:spcPts val="0"/>
              </a:spcAft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2394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693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7945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900" tIns="48075" rIns="97900" bIns="480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441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022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7594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537580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500" cy="43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de-DE"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673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900" tIns="48075" rIns="97900" bIns="480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100" baseline="0" dirty="0"/>
          </a:p>
        </p:txBody>
      </p:sp>
    </p:spTree>
    <p:extLst>
      <p:ext uri="{BB962C8B-B14F-4D97-AF65-F5344CB8AC3E}">
        <p14:creationId xmlns:p14="http://schemas.microsoft.com/office/powerpoint/2010/main" val="3801881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900" tIns="48075" rIns="97900" bIns="480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31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900" tIns="48075" rIns="97900" bIns="48075" anchor="t" anchorCtr="0">
            <a:noAutofit/>
          </a:bodyPr>
          <a:lstStyle/>
          <a:p>
            <a:pPr marL="0" marR="0" lvl="0" indent="0" algn="l" rtl="0">
              <a:spcBef>
                <a:spcPts val="307"/>
              </a:spcBef>
              <a:spcAft>
                <a:spcPts val="0"/>
              </a:spcAft>
              <a:buNone/>
            </a:pPr>
            <a:endParaRPr lang="de-DE" sz="10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9377" y="9496427"/>
            <a:ext cx="2974975" cy="5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913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022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7196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872484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0040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500" cy="43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41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7"/>
              </a:spcBef>
              <a:spcAft>
                <a:spcPts val="0"/>
              </a:spcAft>
              <a:buNone/>
            </a:pPr>
            <a:endParaRPr lang="de-DE" dirty="0"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7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7"/>
              </a:spcBef>
              <a:spcAft>
                <a:spcPts val="0"/>
              </a:spcAft>
              <a:buNone/>
            </a:pPr>
            <a:endParaRPr lang="de-DE" dirty="0"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11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07"/>
              </a:spcBef>
              <a:spcAft>
                <a:spcPts val="0"/>
              </a:spcAft>
              <a:buNone/>
            </a:pPr>
            <a:endParaRPr lang="de-DE" dirty="0"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873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006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47481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7921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890588"/>
            <a:ext cx="6388100" cy="359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49325" y="4864100"/>
            <a:ext cx="5200650" cy="431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900" tIns="48075" rIns="97900" bIns="480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022" b="0" i="0" u="none" strike="noStrike" cap="none" dirty="0">
              <a:solidFill>
                <a:schemeClr val="dk1"/>
              </a:solidFill>
              <a:effectLst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418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83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1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4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  <p:sldLayoutId id="2147483658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tiff"/><Relationship Id="rId12" Type="http://schemas.openxmlformats.org/officeDocument/2006/relationships/image" Target="../media/image35.jpg"/><Relationship Id="rId13" Type="http://schemas.openxmlformats.org/officeDocument/2006/relationships/image" Target="../media/image36.tiff"/><Relationship Id="rId1" Type="http://schemas.openxmlformats.org/officeDocument/2006/relationships/tags" Target="../tags/tag2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openxmlformats.org/officeDocument/2006/relationships/image" Target="../media/image31.tiff"/><Relationship Id="rId9" Type="http://schemas.openxmlformats.org/officeDocument/2006/relationships/image" Target="../media/image32.png"/><Relationship Id="rId10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3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nanocosmos.de/" TargetMode="External"/><Relationship Id="rId5" Type="http://schemas.openxmlformats.org/officeDocument/2006/relationships/hyperlink" Target="http://www.nanocosmos.de/demo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tiff"/><Relationship Id="rId13" Type="http://schemas.openxmlformats.org/officeDocument/2006/relationships/image" Target="../media/image11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https://www.nanocosmos.de/blog/use-cases/" TargetMode="External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7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5.jpg"/><Relationship Id="rId5" Type="http://schemas.openxmlformats.org/officeDocument/2006/relationships/image" Target="../media/image29.jpeg"/><Relationship Id="rId6" Type="http://schemas.openxmlformats.org/officeDocument/2006/relationships/image" Target="../media/image40.jpeg"/><Relationship Id="rId7" Type="http://schemas.openxmlformats.org/officeDocument/2006/relationships/image" Target="../media/image31.tiff"/><Relationship Id="rId8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34.tiff"/><Relationship Id="rId7" Type="http://schemas.openxmlformats.org/officeDocument/2006/relationships/image" Target="../media/image30.png"/><Relationship Id="rId8" Type="http://schemas.openxmlformats.org/officeDocument/2006/relationships/image" Target="../media/image41.png"/><Relationship Id="rId9" Type="http://schemas.openxmlformats.org/officeDocument/2006/relationships/image" Target="../media/image35.jpg"/><Relationship Id="rId1" Type="http://schemas.openxmlformats.org/officeDocument/2006/relationships/tags" Target="../tags/tag3.xml"/><Relationship Id="rId2" Type="http://schemas.microsoft.com/office/2007/relationships/media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tiff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wmf"/><Relationship Id="rId8" Type="http://schemas.openxmlformats.org/officeDocument/2006/relationships/image" Target="../media/image39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1.png"/><Relationship Id="rId6" Type="http://schemas.openxmlformats.org/officeDocument/2006/relationships/hyperlink" Target="http://www.nanocosmos.de/" TargetMode="External"/><Relationship Id="rId7" Type="http://schemas.openxmlformats.org/officeDocument/2006/relationships/image" Target="../media/image2.tiff"/><Relationship Id="rId8" Type="http://schemas.openxmlformats.org/officeDocument/2006/relationships/image" Target="../media/image49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900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Bild 7" descr="around_orange_background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26"/>
          <a:stretch/>
        </p:blipFill>
        <p:spPr>
          <a:xfrm>
            <a:off x="1" y="476293"/>
            <a:ext cx="9144000" cy="4146553"/>
          </a:xfrm>
          <a:prstGeom prst="rect">
            <a:avLst/>
          </a:prstGeom>
        </p:spPr>
      </p:pic>
      <p:pic>
        <p:nvPicPr>
          <p:cNvPr id="9" name="Bild 8" descr="around_orange_background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/>
          <a:stretch/>
        </p:blipFill>
        <p:spPr>
          <a:xfrm>
            <a:off x="0" y="640269"/>
            <a:ext cx="4492483" cy="3713564"/>
          </a:xfrm>
          <a:prstGeom prst="rect">
            <a:avLst/>
          </a:prstGeom>
        </p:spPr>
      </p:pic>
      <p:sp>
        <p:nvSpPr>
          <p:cNvPr id="10" name="Shape 85">
            <a:extLst>
              <a:ext uri="{FF2B5EF4-FFF2-40B4-BE49-F238E27FC236}">
                <a16:creationId xmlns:a16="http://schemas.microsoft.com/office/drawing/2014/main" xmlns="" id="{B1E70ED5-7C7A-4DB2-AC78-80C973824874}"/>
              </a:ext>
            </a:extLst>
          </p:cNvPr>
          <p:cNvSpPr txBox="1">
            <a:spLocks/>
          </p:cNvSpPr>
          <p:nvPr/>
        </p:nvSpPr>
        <p:spPr>
          <a:xfrm>
            <a:off x="3975712" y="2992126"/>
            <a:ext cx="3966021" cy="72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600"/>
              <a:buFont typeface="Arial"/>
              <a:buNone/>
            </a:pPr>
            <a:r>
              <a:rPr lang="en-US" sz="1600" dirty="0"/>
              <a:t>Ultra-Low-latency (ULL) Live Streaming </a:t>
            </a:r>
          </a:p>
          <a:p>
            <a:pPr marL="0" indent="0">
              <a:spcBef>
                <a:spcPts val="0"/>
              </a:spcBef>
              <a:buSzPts val="1600"/>
              <a:buFont typeface="Arial"/>
              <a:buNone/>
            </a:pPr>
            <a:r>
              <a:rPr lang="en-US" sz="1600" dirty="0" err="1"/>
              <a:t>nanoStream</a:t>
            </a:r>
            <a:r>
              <a:rPr lang="en-US" sz="1600" dirty="0"/>
              <a:t> Cloud: CDN with a global scale </a:t>
            </a:r>
          </a:p>
          <a:p>
            <a:pPr marL="0" indent="0">
              <a:spcBef>
                <a:spcPts val="0"/>
              </a:spcBef>
              <a:buSzPts val="1600"/>
              <a:buFont typeface="Arial"/>
              <a:buNone/>
            </a:pPr>
            <a:r>
              <a:rPr lang="en-US" sz="1600" dirty="0"/>
              <a:t>H5Live: HTML5 playback on any device</a:t>
            </a:r>
          </a:p>
        </p:txBody>
      </p:sp>
      <p:sp>
        <p:nvSpPr>
          <p:cNvPr id="11" name="Shape 88">
            <a:extLst>
              <a:ext uri="{FF2B5EF4-FFF2-40B4-BE49-F238E27FC236}">
                <a16:creationId xmlns:a16="http://schemas.microsoft.com/office/drawing/2014/main" xmlns="" id="{BEF837B0-6E8E-4CF2-BDC3-FDF976C2A560}"/>
              </a:ext>
            </a:extLst>
          </p:cNvPr>
          <p:cNvSpPr/>
          <p:nvPr/>
        </p:nvSpPr>
        <p:spPr>
          <a:xfrm>
            <a:off x="3974120" y="3985375"/>
            <a:ext cx="4351395" cy="3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/>
              <a:t>Oliver Lietz, Founder/CEO, </a:t>
            </a:r>
            <a:r>
              <a:rPr lang="en-US" dirty="0" err="1"/>
              <a:t>nanocosmos.de</a:t>
            </a:r>
            <a:r>
              <a:rPr lang="en-US" dirty="0"/>
              <a:t>, Berlin</a:t>
            </a:r>
            <a:endParaRPr lang="de-DE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lietz@nanocosmos.de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74120" y="1042739"/>
            <a:ext cx="4351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>
                <a:solidFill>
                  <a:schemeClr val="bg1"/>
                </a:solidFill>
                <a:latin typeface="Calibri"/>
                <a:cs typeface="Calibri"/>
              </a:rPr>
              <a:t>nanoStream</a:t>
            </a:r>
            <a:r>
              <a:rPr lang="de-DE" sz="36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latin typeface="Calibri"/>
                <a:cs typeface="Calibri"/>
              </a:rPr>
              <a:t>Cloud</a:t>
            </a:r>
            <a:r>
              <a:rPr lang="de-DE" sz="3600" b="1" dirty="0">
                <a:solidFill>
                  <a:schemeClr val="bg1"/>
                </a:solidFill>
                <a:latin typeface="Calibri"/>
                <a:cs typeface="Calibri"/>
              </a:rPr>
              <a:t> &amp;</a:t>
            </a:r>
          </a:p>
          <a:p>
            <a:r>
              <a:rPr lang="de-DE" sz="3600" b="1" dirty="0">
                <a:solidFill>
                  <a:schemeClr val="bg1"/>
                </a:solidFill>
                <a:latin typeface="Calibri"/>
                <a:cs typeface="Calibri"/>
              </a:rPr>
              <a:t>H5Live Player</a:t>
            </a:r>
          </a:p>
        </p:txBody>
      </p:sp>
      <p:sp>
        <p:nvSpPr>
          <p:cNvPr id="13" name="Shape 85">
            <a:extLst>
              <a:ext uri="{FF2B5EF4-FFF2-40B4-BE49-F238E27FC236}">
                <a16:creationId xmlns:a16="http://schemas.microsoft.com/office/drawing/2014/main" xmlns="" id="{B1E70ED5-7C7A-4DB2-AC78-80C973824874}"/>
              </a:ext>
            </a:extLst>
          </p:cNvPr>
          <p:cNvSpPr txBox="1">
            <a:spLocks/>
          </p:cNvSpPr>
          <p:nvPr/>
        </p:nvSpPr>
        <p:spPr>
          <a:xfrm>
            <a:off x="3978708" y="2263779"/>
            <a:ext cx="4029827" cy="49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Pts val="16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</a:rPr>
              <a:t>True interactive live streaming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Pts val="16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</a:rPr>
              <a:t>to engage your audience</a:t>
            </a:r>
          </a:p>
        </p:txBody>
      </p:sp>
      <p:sp>
        <p:nvSpPr>
          <p:cNvPr id="12" name="Rechteck 1">
            <a:extLst>
              <a:ext uri="{FF2B5EF4-FFF2-40B4-BE49-F238E27FC236}">
                <a16:creationId xmlns:a16="http://schemas.microsoft.com/office/drawing/2014/main" xmlns="" id="{F6B3B05B-A0E8-1E41-A84F-0176072DF22D}"/>
              </a:ext>
            </a:extLst>
          </p:cNvPr>
          <p:cNvSpPr/>
          <p:nvPr/>
        </p:nvSpPr>
        <p:spPr>
          <a:xfrm>
            <a:off x="522494" y="4787321"/>
            <a:ext cx="5501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V190502</a:t>
            </a:r>
            <a:endParaRPr lang="de-DE" sz="8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85D7A21-D52F-4EEC-A922-ACB4B2C71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299" y="3245223"/>
            <a:ext cx="717971" cy="747578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1B1D3B-409C-D24D-A4E5-9539C4E09CBE}"/>
              </a:ext>
            </a:extLst>
          </p:cNvPr>
          <p:cNvSpPr/>
          <p:nvPr/>
        </p:nvSpPr>
        <p:spPr>
          <a:xfrm>
            <a:off x="6317084" y="662753"/>
            <a:ext cx="2719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tx1"/>
                </a:solidFill>
              </a:rPr>
              <a:t>nanocosmos</a:t>
            </a:r>
            <a:r>
              <a:rPr lang="en-US" b="1" i="1" dirty="0">
                <a:solidFill>
                  <a:schemeClr val="tx1"/>
                </a:solidFill>
              </a:rPr>
              <a:t>: SME Booth TT5</a:t>
            </a:r>
            <a:endParaRPr lang="de-DE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51">
        <p:fade/>
      </p:transition>
    </mc:Choice>
    <mc:Fallback xmlns="">
      <p:transition advTm="1565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641" y="2007498"/>
            <a:ext cx="4752527" cy="21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7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5821F"/>
              </a:buClr>
              <a:buSzPts val="1800"/>
            </a:pPr>
            <a:r>
              <a:rPr lang="de-DE" sz="20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nanoStream </a:t>
            </a:r>
            <a:r>
              <a:rPr lang="de-DE" sz="20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/ H5Live Player </a:t>
            </a:r>
            <a:r>
              <a:rPr lang="de-DE" sz="20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ULL Live Streaming</a:t>
            </a: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</a:t>
            </a:fld>
            <a:endParaRPr sz="900">
              <a:solidFill>
                <a:srgbClr val="888888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628650" y="770930"/>
            <a:ext cx="7008522" cy="60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delivery formats, </a:t>
            </a:r>
            <a:r>
              <a:rPr lang="de-DE" sz="16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device-dependent</a:t>
            </a:r>
            <a:r>
              <a:rPr lang="de-DE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(H5Live </a:t>
            </a:r>
            <a:r>
              <a:rPr lang="de-DE" sz="1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chunk-based</a:t>
            </a:r>
            <a:r>
              <a:rPr lang="de-DE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WebRTC</a:t>
            </a:r>
            <a:r>
              <a:rPr lang="de-DE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!)</a:t>
            </a:r>
          </a:p>
          <a:p>
            <a:pPr marL="228600" marR="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WSS (Websocket)</a:t>
            </a:r>
          </a:p>
          <a:p>
            <a:pPr marL="228600" marR="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LL-HLS (Low-Latency HLS)</a:t>
            </a:r>
          </a:p>
          <a:p>
            <a:pPr marL="228600" marR="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fMP4 (progressive </a:t>
            </a:r>
            <a:r>
              <a:rPr lang="de-DE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fragmented</a:t>
            </a:r>
            <a:r>
              <a:rPr lang="de-DE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MP4)</a:t>
            </a:r>
            <a:endParaRPr sz="1585" i="0" u="none" strike="noStrike" cap="non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3563888" y="2151514"/>
            <a:ext cx="6480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C06D1-0107-D741-BDFF-AFD9E16B3E80}"/>
              </a:ext>
            </a:extLst>
          </p:cNvPr>
          <p:cNvSpPr/>
          <p:nvPr/>
        </p:nvSpPr>
        <p:spPr>
          <a:xfrm>
            <a:off x="983842" y="4065278"/>
            <a:ext cx="3356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nanoStream Cloud</a:t>
            </a:r>
          </a:p>
        </p:txBody>
      </p:sp>
      <p:sp>
        <p:nvSpPr>
          <p:cNvPr id="13" name="Shape 323">
            <a:extLst>
              <a:ext uri="{FF2B5EF4-FFF2-40B4-BE49-F238E27FC236}">
                <a16:creationId xmlns:a16="http://schemas.microsoft.com/office/drawing/2014/main" xmlns="" id="{BCA236D4-9E0A-1442-AB99-51CAF1080030}"/>
              </a:ext>
            </a:extLst>
          </p:cNvPr>
          <p:cNvSpPr/>
          <p:nvPr/>
        </p:nvSpPr>
        <p:spPr>
          <a:xfrm>
            <a:off x="3761403" y="2740584"/>
            <a:ext cx="5690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ULL-HLS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0739DB2-826B-3642-844E-B785D36C9FE7}"/>
              </a:ext>
            </a:extLst>
          </p:cNvPr>
          <p:cNvSpPr/>
          <p:nvPr/>
        </p:nvSpPr>
        <p:spPr>
          <a:xfrm>
            <a:off x="5140889" y="769449"/>
            <a:ext cx="23613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nanoStream H5Live Player</a:t>
            </a:r>
          </a:p>
          <a:p>
            <a:pPr algn="ctr"/>
            <a:r>
              <a:rPr lang="de-DE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Ultra-Low-Latency (ULL)</a:t>
            </a:r>
          </a:p>
          <a:p>
            <a:pPr algn="ctr"/>
            <a:r>
              <a:rPr lang="de-DE" b="1" i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Plugin-free</a:t>
            </a:r>
            <a:r>
              <a:rPr lang="de-DE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de-DE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 HTML5 Browsers</a:t>
            </a:r>
          </a:p>
          <a:p>
            <a:pPr algn="ctr"/>
            <a:endParaRPr lang="de-DE" b="1" i="1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3923928" y="3447658"/>
            <a:ext cx="1820890" cy="761823"/>
            <a:chOff x="3923928" y="3363838"/>
            <a:chExt cx="1820890" cy="761823"/>
          </a:xfrm>
        </p:grpSpPr>
        <p:sp>
          <p:nvSpPr>
            <p:cNvPr id="19" name="Ellipse 18"/>
            <p:cNvSpPr/>
            <p:nvPr/>
          </p:nvSpPr>
          <p:spPr>
            <a:xfrm>
              <a:off x="4210059" y="3363838"/>
              <a:ext cx="1226037" cy="611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3923928" y="3723878"/>
              <a:ext cx="1820890" cy="401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Shape 316"/>
          <p:cNvPicPr preferRelativeResize="0"/>
          <p:nvPr/>
        </p:nvPicPr>
        <p:blipFill rotWithShape="1">
          <a:blip r:embed="rId3">
            <a:alphaModFix/>
          </a:blip>
          <a:srcRect l="50834" t="19429" r="27111" b="70467"/>
          <a:stretch/>
        </p:blipFill>
        <p:spPr>
          <a:xfrm rot="841924" flipV="1">
            <a:off x="3083835" y="3442693"/>
            <a:ext cx="1048185" cy="21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323">
            <a:extLst>
              <a:ext uri="{FF2B5EF4-FFF2-40B4-BE49-F238E27FC236}">
                <a16:creationId xmlns:a16="http://schemas.microsoft.com/office/drawing/2014/main" xmlns="" id="{736AE942-AC5A-D948-8214-C09DD6BC67AA}"/>
              </a:ext>
            </a:extLst>
          </p:cNvPr>
          <p:cNvSpPr/>
          <p:nvPr/>
        </p:nvSpPr>
        <p:spPr>
          <a:xfrm>
            <a:off x="3574723" y="3267970"/>
            <a:ext cx="6372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fMP4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95A451-FF5D-E143-8C57-55BF4D671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27984" y="3616670"/>
            <a:ext cx="915574" cy="263095"/>
          </a:xfrm>
          <a:prstGeom prst="rect">
            <a:avLst/>
          </a:prstGeom>
        </p:spPr>
      </p:pic>
      <p:sp>
        <p:nvSpPr>
          <p:cNvPr id="325" name="Shape 325"/>
          <p:cNvSpPr/>
          <p:nvPr/>
        </p:nvSpPr>
        <p:spPr>
          <a:xfrm>
            <a:off x="4139952" y="3947881"/>
            <a:ext cx="153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All HTML5 Browsers</a:t>
            </a:r>
            <a:endParaRPr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98973" y="1334635"/>
            <a:ext cx="200619" cy="200619"/>
          </a:xfrm>
          <a:prstGeom prst="ellipse">
            <a:avLst/>
          </a:prstGeom>
          <a:solidFill>
            <a:srgbClr val="F5821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Ellipse 25"/>
          <p:cNvSpPr/>
          <p:nvPr/>
        </p:nvSpPr>
        <p:spPr>
          <a:xfrm>
            <a:off x="698973" y="1586663"/>
            <a:ext cx="200619" cy="200619"/>
          </a:xfrm>
          <a:prstGeom prst="ellipse">
            <a:avLst/>
          </a:prstGeom>
          <a:solidFill>
            <a:srgbClr val="F5821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Ellipse 26"/>
          <p:cNvSpPr/>
          <p:nvPr/>
        </p:nvSpPr>
        <p:spPr>
          <a:xfrm>
            <a:off x="698973" y="1855047"/>
            <a:ext cx="200619" cy="200619"/>
          </a:xfrm>
          <a:prstGeom prst="ellipse">
            <a:avLst/>
          </a:prstGeom>
          <a:solidFill>
            <a:srgbClr val="F5821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8" name="Ellipse 27"/>
          <p:cNvSpPr/>
          <p:nvPr/>
        </p:nvSpPr>
        <p:spPr>
          <a:xfrm>
            <a:off x="3618610" y="2168181"/>
            <a:ext cx="200619" cy="200619"/>
          </a:xfrm>
          <a:prstGeom prst="ellipse">
            <a:avLst/>
          </a:prstGeom>
          <a:solidFill>
            <a:srgbClr val="F5821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Ellipse 28"/>
          <p:cNvSpPr/>
          <p:nvPr/>
        </p:nvSpPr>
        <p:spPr>
          <a:xfrm>
            <a:off x="3449130" y="2746413"/>
            <a:ext cx="200619" cy="200619"/>
          </a:xfrm>
          <a:prstGeom prst="ellipse">
            <a:avLst/>
          </a:prstGeom>
          <a:solidFill>
            <a:srgbClr val="F5821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Ellipse 29"/>
          <p:cNvSpPr/>
          <p:nvPr/>
        </p:nvSpPr>
        <p:spPr>
          <a:xfrm>
            <a:off x="3518300" y="3282256"/>
            <a:ext cx="200619" cy="200619"/>
          </a:xfrm>
          <a:prstGeom prst="ellipse">
            <a:avLst/>
          </a:prstGeom>
          <a:solidFill>
            <a:srgbClr val="F5821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Shape 321">
            <a:extLst>
              <a:ext uri="{FF2B5EF4-FFF2-40B4-BE49-F238E27FC236}">
                <a16:creationId xmlns:a16="http://schemas.microsoft.com/office/drawing/2014/main" xmlns="" id="{73A42285-65CB-3F48-995B-FC443BA33E73}"/>
              </a:ext>
            </a:extLst>
          </p:cNvPr>
          <p:cNvSpPr/>
          <p:nvPr/>
        </p:nvSpPr>
        <p:spPr>
          <a:xfrm>
            <a:off x="814331" y="2957855"/>
            <a:ext cx="1130496" cy="48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RTMP/H264/AAC</a:t>
            </a:r>
            <a:endParaRPr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WebRTC</a:t>
            </a:r>
            <a:endParaRPr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TCP/UDP</a:t>
            </a:r>
            <a:endParaRPr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3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87">
        <p:fade/>
      </p:transition>
    </mc:Choice>
    <mc:Fallback xmlns="">
      <p:transition advTm="1878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5412896" y="1757944"/>
            <a:ext cx="2961481" cy="1584418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l="3269" t="-1" r="16174" b="-850"/>
          <a:stretch/>
        </p:blipFill>
        <p:spPr>
          <a:xfrm>
            <a:off x="2057672" y="1174821"/>
            <a:ext cx="2913146" cy="280287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/>
          <p:nvPr/>
        </p:nvSpPr>
        <p:spPr>
          <a:xfrm>
            <a:off x="5412897" y="1807192"/>
            <a:ext cx="3059154" cy="133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player.setup</a:t>
            </a:r>
            <a:r>
              <a:rPr lang="de-DE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 {   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"</a:t>
            </a:r>
            <a:r>
              <a:rPr lang="de-DE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source</a:t>
            </a:r>
            <a:r>
              <a:rPr lang="de-DE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": {     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”</a:t>
            </a:r>
            <a:r>
              <a:rPr lang="de-DE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stream</a:t>
            </a:r>
            <a:r>
              <a:rPr lang="de-DE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": ”XXX-YYY"     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}};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 l="7907"/>
          <a:stretch/>
        </p:blipFill>
        <p:spPr>
          <a:xfrm>
            <a:off x="2121215" y="1612591"/>
            <a:ext cx="2849605" cy="188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2028345" y="1132979"/>
            <a:ext cx="3030455" cy="2878931"/>
          </a:xfrm>
          <a:prstGeom prst="rect">
            <a:avLst/>
          </a:prstGeom>
          <a:noFill/>
          <a:ln w="9525" cap="flat" cmpd="sng">
            <a:solidFill>
              <a:srgbClr val="F5821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5412895" y="1157377"/>
            <a:ext cx="2961482" cy="29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785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706"/>
              <a:buFont typeface="Arial"/>
              <a:buNone/>
            </a:pP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Easy </a:t>
            </a:r>
            <a:r>
              <a:rPr lang="de-DE" sz="1800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</a:t>
            </a: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sz="1800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embed</a:t>
            </a: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on HTML5</a:t>
            </a:r>
            <a:b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(light-</a:t>
            </a:r>
            <a:r>
              <a:rPr lang="de-DE" sz="1800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weight</a:t>
            </a: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sz="1800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Javascript</a:t>
            </a: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-Client)</a:t>
            </a:r>
            <a:endParaRPr sz="180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1349724" y="4136833"/>
            <a:ext cx="4997588" cy="61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706"/>
              <a:buFont typeface="Arial"/>
              <a:buNone/>
            </a:pPr>
            <a:r>
              <a:rPr lang="de-DE" sz="20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Same </a:t>
            </a:r>
            <a:r>
              <a:rPr lang="de-DE" sz="2000" b="1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player</a:t>
            </a:r>
            <a:r>
              <a:rPr lang="de-DE" sz="20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working</a:t>
            </a:r>
            <a:r>
              <a:rPr lang="de-DE" sz="20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on all HTML5 </a:t>
            </a:r>
            <a:r>
              <a:rPr lang="de-DE" sz="2000" b="1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browsers</a:t>
            </a:r>
            <a:r>
              <a:rPr lang="de-DE" sz="20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de-DE" sz="18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Desktop and Mobile, Windows, Mac, iOS, Android: </a:t>
            </a:r>
            <a:b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de-DE" sz="1800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Chrome, Firefox, Safari, Edge, IE, … !</a:t>
            </a:r>
            <a:endParaRPr sz="180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Shape 1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/>
            <a:r>
              <a:rPr lang="en-US" sz="24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H5Live Player - on your own web page</a:t>
            </a:r>
          </a:p>
        </p:txBody>
      </p:sp>
      <p:sp>
        <p:nvSpPr>
          <p:cNvPr id="11" name="Pfeil nach rechts 17"/>
          <p:cNvSpPr/>
          <p:nvPr/>
        </p:nvSpPr>
        <p:spPr>
          <a:xfrm>
            <a:off x="1138632" y="2419196"/>
            <a:ext cx="712665" cy="261913"/>
          </a:xfrm>
          <a:prstGeom prst="rightArrow">
            <a:avLst>
              <a:gd name="adj1" fmla="val 50000"/>
              <a:gd name="adj2" fmla="val 55933"/>
            </a:avLst>
          </a:prstGeom>
          <a:gradFill>
            <a:gsLst>
              <a:gs pos="100000">
                <a:srgbClr val="F5821F"/>
              </a:gs>
              <a:gs pos="1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23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1C4673-3ED1-3D47-8A4C-B137F04FE776}"/>
              </a:ext>
            </a:extLst>
          </p:cNvPr>
          <p:cNvSpPr/>
          <p:nvPr/>
        </p:nvSpPr>
        <p:spPr>
          <a:xfrm>
            <a:off x="203173" y="1895976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Cloud/ ULL CDN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635">
        <p:fade/>
      </p:transition>
    </mc:Choice>
    <mc:Fallback xmlns="">
      <p:transition advTm="1363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1A34D85C-43C6-4CE6-B916-A58085C0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02" y="143624"/>
            <a:ext cx="7052997" cy="5143500"/>
          </a:xfrm>
          <a:prstGeom prst="rect">
            <a:avLst/>
          </a:prstGeom>
        </p:spPr>
      </p:pic>
      <p:pic>
        <p:nvPicPr>
          <p:cNvPr id="5" name="Picture 4" descr="C:\Users\oliet_000\AppData\Local\Microsoft\Windows\INetCache\IE\N11UONYI\Network-server.svg[1].png">
            <a:extLst>
              <a:ext uri="{FF2B5EF4-FFF2-40B4-BE49-F238E27FC236}">
                <a16:creationId xmlns:a16="http://schemas.microsoft.com/office/drawing/2014/main" xmlns="" id="{B8B9D91C-6CE6-45B2-B450-8EAE4B4BB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0868" y="1773937"/>
            <a:ext cx="361505" cy="3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feil nach rechts 18">
            <a:extLst>
              <a:ext uri="{FF2B5EF4-FFF2-40B4-BE49-F238E27FC236}">
                <a16:creationId xmlns:a16="http://schemas.microsoft.com/office/drawing/2014/main" xmlns="" id="{0FDE2AA4-71CB-48A9-8EA9-D30934692926}"/>
              </a:ext>
            </a:extLst>
          </p:cNvPr>
          <p:cNvSpPr/>
          <p:nvPr/>
        </p:nvSpPr>
        <p:spPr>
          <a:xfrm rot="21296488">
            <a:off x="2776698" y="1962657"/>
            <a:ext cx="1186583" cy="62821"/>
          </a:xfrm>
          <a:prstGeom prst="rightArrow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pic>
        <p:nvPicPr>
          <p:cNvPr id="9" name="Picture 4" descr="C:\Users\oliet_000\AppData\Local\Microsoft\Windows\INetCache\IE\N11UONYI\Network-server.svg[1].png">
            <a:extLst>
              <a:ext uri="{FF2B5EF4-FFF2-40B4-BE49-F238E27FC236}">
                <a16:creationId xmlns:a16="http://schemas.microsoft.com/office/drawing/2014/main" xmlns="" id="{AABA2B4D-10E4-48B5-B817-F7698E8A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0357" y="1861419"/>
            <a:ext cx="361505" cy="3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18BBF04B-7B2E-4A59-832C-F9D15F64DA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9" t="9389"/>
          <a:stretch/>
        </p:blipFill>
        <p:spPr>
          <a:xfrm>
            <a:off x="1271944" y="1669876"/>
            <a:ext cx="835705" cy="710755"/>
          </a:xfrm>
          <a:prstGeom prst="rect">
            <a:avLst/>
          </a:prstGeom>
        </p:spPr>
      </p:pic>
      <p:pic>
        <p:nvPicPr>
          <p:cNvPr id="12" name="Picture 4" descr="C:\Users\oliet_000\AppData\Local\Microsoft\Windows\INetCache\IE\N11UONYI\Network-server.svg[1].png">
            <a:extLst>
              <a:ext uri="{FF2B5EF4-FFF2-40B4-BE49-F238E27FC236}">
                <a16:creationId xmlns:a16="http://schemas.microsoft.com/office/drawing/2014/main" xmlns="" id="{1C4ED570-98B7-4412-AA79-3BF6F6BA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0928" y="2309876"/>
            <a:ext cx="361505" cy="3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feil nach rechts 18">
            <a:extLst>
              <a:ext uri="{FF2B5EF4-FFF2-40B4-BE49-F238E27FC236}">
                <a16:creationId xmlns:a16="http://schemas.microsoft.com/office/drawing/2014/main" xmlns="" id="{3B03B9B1-7DEC-4503-BE2F-51500BDBE9A5}"/>
              </a:ext>
            </a:extLst>
          </p:cNvPr>
          <p:cNvSpPr/>
          <p:nvPr/>
        </p:nvSpPr>
        <p:spPr>
          <a:xfrm rot="306437">
            <a:off x="2837455" y="2270523"/>
            <a:ext cx="2948332" cy="78705"/>
          </a:xfrm>
          <a:prstGeom prst="rightArrow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xmlns="" id="{5624A879-27EE-4F44-96D7-AEDD111174D4}"/>
              </a:ext>
            </a:extLst>
          </p:cNvPr>
          <p:cNvGrpSpPr/>
          <p:nvPr/>
        </p:nvGrpSpPr>
        <p:grpSpPr>
          <a:xfrm>
            <a:off x="4541617" y="1864319"/>
            <a:ext cx="270084" cy="125956"/>
            <a:chOff x="6055489" y="2485758"/>
            <a:chExt cx="360112" cy="167941"/>
          </a:xfrm>
        </p:grpSpPr>
        <p:sp>
          <p:nvSpPr>
            <p:cNvPr id="16" name="Pfeil nach rechts 31">
              <a:extLst>
                <a:ext uri="{FF2B5EF4-FFF2-40B4-BE49-F238E27FC236}">
                  <a16:creationId xmlns:a16="http://schemas.microsoft.com/office/drawing/2014/main" xmlns="" id="{CFA3465A-E5DA-45A3-A6F4-081F72DEE446}"/>
                </a:ext>
              </a:extLst>
            </p:cNvPr>
            <p:cNvSpPr/>
            <p:nvPr/>
          </p:nvSpPr>
          <p:spPr>
            <a:xfrm>
              <a:off x="6056344" y="2485758"/>
              <a:ext cx="359257" cy="45719"/>
            </a:xfrm>
            <a:prstGeom prst="rightArrow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62"/>
            </a:p>
          </p:txBody>
        </p:sp>
        <p:sp>
          <p:nvSpPr>
            <p:cNvPr id="19" name="Pfeil nach rechts 31">
              <a:extLst>
                <a:ext uri="{FF2B5EF4-FFF2-40B4-BE49-F238E27FC236}">
                  <a16:creationId xmlns:a16="http://schemas.microsoft.com/office/drawing/2014/main" xmlns="" id="{7241EB5F-7EF0-4D13-B21A-ADE9DF843199}"/>
                </a:ext>
              </a:extLst>
            </p:cNvPr>
            <p:cNvSpPr/>
            <p:nvPr/>
          </p:nvSpPr>
          <p:spPr>
            <a:xfrm>
              <a:off x="6055490" y="2546971"/>
              <a:ext cx="359257" cy="45719"/>
            </a:xfrm>
            <a:prstGeom prst="rightArrow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62"/>
            </a:p>
          </p:txBody>
        </p:sp>
        <p:sp>
          <p:nvSpPr>
            <p:cNvPr id="21" name="Pfeil nach rechts 31">
              <a:extLst>
                <a:ext uri="{FF2B5EF4-FFF2-40B4-BE49-F238E27FC236}">
                  <a16:creationId xmlns:a16="http://schemas.microsoft.com/office/drawing/2014/main" xmlns="" id="{911D1B8B-5013-4A1E-93A8-E2FC34EA8A8D}"/>
                </a:ext>
              </a:extLst>
            </p:cNvPr>
            <p:cNvSpPr/>
            <p:nvPr/>
          </p:nvSpPr>
          <p:spPr>
            <a:xfrm>
              <a:off x="6055489" y="2607980"/>
              <a:ext cx="359257" cy="45719"/>
            </a:xfrm>
            <a:prstGeom prst="rightArrow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62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xmlns="" id="{C8C299C9-6717-4D80-9CC8-BE74225E1001}"/>
              </a:ext>
            </a:extLst>
          </p:cNvPr>
          <p:cNvGrpSpPr/>
          <p:nvPr/>
        </p:nvGrpSpPr>
        <p:grpSpPr>
          <a:xfrm>
            <a:off x="6671812" y="1998086"/>
            <a:ext cx="927679" cy="853956"/>
            <a:chOff x="8785752" y="2954900"/>
            <a:chExt cx="679799" cy="655197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xmlns="" id="{0414F38D-7400-426F-BE0D-A30B0D717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9" t="9389"/>
            <a:stretch/>
          </p:blipFill>
          <p:spPr>
            <a:xfrm>
              <a:off x="8785752" y="2954900"/>
              <a:ext cx="482007" cy="409940"/>
            </a:xfrm>
            <a:prstGeom prst="rect">
              <a:avLst/>
            </a:prstGeom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xmlns="" id="{0CCC388C-18C1-4F2B-BE6B-646B871C4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9" t="9389"/>
            <a:stretch/>
          </p:blipFill>
          <p:spPr>
            <a:xfrm>
              <a:off x="8871147" y="3079834"/>
              <a:ext cx="482007" cy="409940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xmlns="" id="{04E1BD01-8089-4F7C-B026-A9E974AD5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9" t="9389"/>
            <a:stretch/>
          </p:blipFill>
          <p:spPr>
            <a:xfrm>
              <a:off x="8983544" y="3200157"/>
              <a:ext cx="482007" cy="409940"/>
            </a:xfrm>
            <a:prstGeom prst="rect">
              <a:avLst/>
            </a:prstGeom>
          </p:spPr>
        </p:pic>
      </p:grpSp>
      <p:sp>
        <p:nvSpPr>
          <p:cNvPr id="28" name="Pfeil nach rechts 18">
            <a:extLst>
              <a:ext uri="{FF2B5EF4-FFF2-40B4-BE49-F238E27FC236}">
                <a16:creationId xmlns:a16="http://schemas.microsoft.com/office/drawing/2014/main" xmlns="" id="{E26E1A5A-5DA4-4831-BC08-BAC843612049}"/>
              </a:ext>
            </a:extLst>
          </p:cNvPr>
          <p:cNvSpPr/>
          <p:nvPr/>
        </p:nvSpPr>
        <p:spPr>
          <a:xfrm rot="10800000">
            <a:off x="3345039" y="3270807"/>
            <a:ext cx="1571659" cy="340856"/>
          </a:xfrm>
          <a:prstGeom prst="rightArrow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xmlns="" id="{CB96034B-9679-41BE-806A-638DAC0A0889}"/>
              </a:ext>
            </a:extLst>
          </p:cNvPr>
          <p:cNvGrpSpPr/>
          <p:nvPr/>
        </p:nvGrpSpPr>
        <p:grpSpPr>
          <a:xfrm>
            <a:off x="4972138" y="1535755"/>
            <a:ext cx="921926" cy="772694"/>
            <a:chOff x="8785752" y="2954900"/>
            <a:chExt cx="679799" cy="655197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B1C8918B-61AB-41B8-99F4-9A2940C1A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9" t="9389"/>
            <a:stretch/>
          </p:blipFill>
          <p:spPr>
            <a:xfrm>
              <a:off x="8785752" y="2954900"/>
              <a:ext cx="482007" cy="409940"/>
            </a:xfrm>
            <a:prstGeom prst="rect">
              <a:avLst/>
            </a:prstGeom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xmlns="" id="{A5EA0314-A4A1-4F53-B98F-18AED6D3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9" t="9389"/>
            <a:stretch/>
          </p:blipFill>
          <p:spPr>
            <a:xfrm>
              <a:off x="8871147" y="3079834"/>
              <a:ext cx="482007" cy="409940"/>
            </a:xfrm>
            <a:prstGeom prst="rect">
              <a:avLst/>
            </a:prstGeom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xmlns="" id="{75E79449-2F73-4ACC-A916-5FE4C3652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9" t="9389"/>
            <a:stretch/>
          </p:blipFill>
          <p:spPr>
            <a:xfrm>
              <a:off x="8983544" y="3200157"/>
              <a:ext cx="482007" cy="40994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xmlns="" id="{925747AD-633D-4A05-85AE-BC300A3EE16D}"/>
              </a:ext>
            </a:extLst>
          </p:cNvPr>
          <p:cNvGrpSpPr/>
          <p:nvPr/>
        </p:nvGrpSpPr>
        <p:grpSpPr>
          <a:xfrm>
            <a:off x="6283263" y="2407920"/>
            <a:ext cx="270084" cy="125956"/>
            <a:chOff x="6055489" y="2485758"/>
            <a:chExt cx="360112" cy="167941"/>
          </a:xfrm>
        </p:grpSpPr>
        <p:sp>
          <p:nvSpPr>
            <p:cNvPr id="38" name="Pfeil nach rechts 31">
              <a:extLst>
                <a:ext uri="{FF2B5EF4-FFF2-40B4-BE49-F238E27FC236}">
                  <a16:creationId xmlns:a16="http://schemas.microsoft.com/office/drawing/2014/main" xmlns="" id="{398F4210-42B2-44C9-9139-002B60301D4A}"/>
                </a:ext>
              </a:extLst>
            </p:cNvPr>
            <p:cNvSpPr/>
            <p:nvPr/>
          </p:nvSpPr>
          <p:spPr>
            <a:xfrm>
              <a:off x="6056344" y="2485758"/>
              <a:ext cx="359257" cy="45719"/>
            </a:xfrm>
            <a:prstGeom prst="rightArrow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62"/>
            </a:p>
          </p:txBody>
        </p:sp>
        <p:sp>
          <p:nvSpPr>
            <p:cNvPr id="39" name="Pfeil nach rechts 31">
              <a:extLst>
                <a:ext uri="{FF2B5EF4-FFF2-40B4-BE49-F238E27FC236}">
                  <a16:creationId xmlns:a16="http://schemas.microsoft.com/office/drawing/2014/main" xmlns="" id="{D6E8FD7A-20C9-449D-B31F-15BA845AEA36}"/>
                </a:ext>
              </a:extLst>
            </p:cNvPr>
            <p:cNvSpPr/>
            <p:nvPr/>
          </p:nvSpPr>
          <p:spPr>
            <a:xfrm>
              <a:off x="6055490" y="2546971"/>
              <a:ext cx="359257" cy="45719"/>
            </a:xfrm>
            <a:prstGeom prst="rightArrow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62"/>
            </a:p>
          </p:txBody>
        </p:sp>
        <p:sp>
          <p:nvSpPr>
            <p:cNvPr id="40" name="Pfeil nach rechts 31">
              <a:extLst>
                <a:ext uri="{FF2B5EF4-FFF2-40B4-BE49-F238E27FC236}">
                  <a16:creationId xmlns:a16="http://schemas.microsoft.com/office/drawing/2014/main" xmlns="" id="{B387BDE3-416E-4A43-9AD0-1B4141F64C62}"/>
                </a:ext>
              </a:extLst>
            </p:cNvPr>
            <p:cNvSpPr/>
            <p:nvPr/>
          </p:nvSpPr>
          <p:spPr>
            <a:xfrm>
              <a:off x="6055489" y="2607980"/>
              <a:ext cx="359257" cy="45719"/>
            </a:xfrm>
            <a:prstGeom prst="rightArrow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62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44EF35-E0ED-6845-B1FA-40AC528D5AAD}"/>
              </a:ext>
            </a:extLst>
          </p:cNvPr>
          <p:cNvSpPr/>
          <p:nvPr/>
        </p:nvSpPr>
        <p:spPr>
          <a:xfrm>
            <a:off x="3159139" y="3590888"/>
            <a:ext cx="19656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b="1" dirty="0"/>
              <a:t>Feedback/2-Way interaction</a:t>
            </a:r>
          </a:p>
        </p:txBody>
      </p:sp>
      <p:sp>
        <p:nvSpPr>
          <p:cNvPr id="29" name="Pfeil nach rechts 18">
            <a:extLst>
              <a:ext uri="{FF2B5EF4-FFF2-40B4-BE49-F238E27FC236}">
                <a16:creationId xmlns:a16="http://schemas.microsoft.com/office/drawing/2014/main" xmlns="" id="{24F3C4EB-583A-CB4E-B222-0058AE5D9058}"/>
              </a:ext>
            </a:extLst>
          </p:cNvPr>
          <p:cNvSpPr/>
          <p:nvPr/>
        </p:nvSpPr>
        <p:spPr>
          <a:xfrm>
            <a:off x="3369989" y="2815341"/>
            <a:ext cx="1571659" cy="340856"/>
          </a:xfrm>
          <a:prstGeom prst="rightArrow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EA34DB3-5199-3240-8321-B612A39E46C8}"/>
              </a:ext>
            </a:extLst>
          </p:cNvPr>
          <p:cNvSpPr/>
          <p:nvPr/>
        </p:nvSpPr>
        <p:spPr>
          <a:xfrm>
            <a:off x="3532091" y="3057665"/>
            <a:ext cx="12474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b="1" dirty="0"/>
              <a:t>ULL Live Stream</a:t>
            </a:r>
          </a:p>
        </p:txBody>
      </p:sp>
      <p:sp>
        <p:nvSpPr>
          <p:cNvPr id="35" name="Shape 112"/>
          <p:cNvSpPr txBox="1">
            <a:spLocks/>
          </p:cNvSpPr>
          <p:nvPr/>
        </p:nvSpPr>
        <p:spPr>
          <a:xfrm>
            <a:off x="620298" y="371845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5821F"/>
              </a:buClr>
              <a:buSzPts val="2400"/>
            </a:pPr>
            <a:r>
              <a:rPr lang="de-DE" sz="3600" b="1" dirty="0" err="1">
                <a:solidFill>
                  <a:srgbClr val="F5821F"/>
                </a:solidFill>
              </a:rPr>
              <a:t>nanoStream</a:t>
            </a:r>
            <a:r>
              <a:rPr lang="de-DE" sz="3600" b="1" dirty="0">
                <a:solidFill>
                  <a:srgbClr val="F5821F"/>
                </a:solidFill>
              </a:rPr>
              <a:t> Cloud</a:t>
            </a:r>
          </a:p>
          <a:p>
            <a:pPr>
              <a:buClr>
                <a:srgbClr val="F5821F"/>
              </a:buClr>
              <a:buSzPts val="2400"/>
            </a:pPr>
            <a:r>
              <a:rPr lang="de-DE" sz="2400" b="1" dirty="0">
                <a:solidFill>
                  <a:srgbClr val="F5821F"/>
                </a:solidFill>
              </a:rPr>
              <a:t>Global </a:t>
            </a:r>
            <a:r>
              <a:rPr lang="de-DE" sz="2400" b="1" dirty="0" err="1">
                <a:solidFill>
                  <a:srgbClr val="F5821F"/>
                </a:solidFill>
              </a:rPr>
              <a:t>scalable</a:t>
            </a:r>
            <a:r>
              <a:rPr lang="de-DE" sz="2400" b="1" dirty="0">
                <a:solidFill>
                  <a:srgbClr val="F5821F"/>
                </a:solidFill>
              </a:rPr>
              <a:t> CDN</a:t>
            </a:r>
          </a:p>
        </p:txBody>
      </p:sp>
      <p:sp>
        <p:nvSpPr>
          <p:cNvPr id="42" name="Textfeld 16">
            <a:extLst>
              <a:ext uri="{FF2B5EF4-FFF2-40B4-BE49-F238E27FC236}">
                <a16:creationId xmlns:a16="http://schemas.microsoft.com/office/drawing/2014/main" xmlns="" id="{8798F663-D562-B942-941D-6C13DA3CFD27}"/>
              </a:ext>
            </a:extLst>
          </p:cNvPr>
          <p:cNvSpPr txBox="1"/>
          <p:nvPr/>
        </p:nvSpPr>
        <p:spPr>
          <a:xfrm>
            <a:off x="5332525" y="3133652"/>
            <a:ext cx="297439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nanoStream</a:t>
            </a:r>
            <a:r>
              <a:rPr lang="de-DE" sz="1600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 H5Live Player</a:t>
            </a:r>
            <a:endParaRPr lang="de-DE" b="1" dirty="0">
              <a:solidFill>
                <a:srgbClr val="F582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de-DE" sz="1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ULL Playback</a:t>
            </a:r>
          </a:p>
          <a:p>
            <a:pPr algn="ctr"/>
            <a:r>
              <a:rPr lang="de-DE" b="1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all HTML5 </a:t>
            </a:r>
            <a:r>
              <a:rPr lang="de-DE" b="1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browsers</a:t>
            </a:r>
            <a:endParaRPr lang="de-DE" b="1" i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50A14A8-9EF3-0043-8890-49DDEDE5EBF9}"/>
              </a:ext>
            </a:extLst>
          </p:cNvPr>
          <p:cNvSpPr/>
          <p:nvPr/>
        </p:nvSpPr>
        <p:spPr>
          <a:xfrm>
            <a:off x="646719" y="2588416"/>
            <a:ext cx="1949572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b="1" dirty="0"/>
              <a:t>Any number of live sources</a:t>
            </a:r>
          </a:p>
          <a:p>
            <a:pPr algn="ctr"/>
            <a:r>
              <a:rPr lang="en-GB" sz="1050" b="1" dirty="0"/>
              <a:t>instant live streaming</a:t>
            </a:r>
          </a:p>
          <a:p>
            <a:pPr algn="ctr"/>
            <a:r>
              <a:rPr lang="en-GB" sz="1050" b="1" dirty="0"/>
              <a:t>Many-to-many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5D88C10-A66C-E94E-B486-3C625E7F1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404" y="77537"/>
            <a:ext cx="2013198" cy="18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71">
        <p:fade/>
      </p:transition>
    </mc:Choice>
    <mc:Fallback xmlns="">
      <p:transition advTm="1107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63CDA6-C42A-6A4C-B6CF-8EAB2529FB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112">
            <a:extLst>
              <a:ext uri="{FF2B5EF4-FFF2-40B4-BE49-F238E27FC236}">
                <a16:creationId xmlns:a16="http://schemas.microsoft.com/office/drawing/2014/main" xmlns="" id="{A89FF78D-AB79-374B-9CAE-7262C3A44F5D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5821F"/>
              </a:buClr>
              <a:buSzPts val="2400"/>
            </a:pPr>
            <a:r>
              <a:rPr lang="de-DE" sz="36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3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Metrics</a:t>
            </a:r>
            <a:r>
              <a:rPr lang="de-DE" sz="3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Analytics</a:t>
            </a:r>
            <a:endParaRPr lang="en-US" sz="4800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9C1034-B0CD-E94F-8A16-BDEAC5A01F47}"/>
              </a:ext>
            </a:extLst>
          </p:cNvPr>
          <p:cNvSpPr/>
          <p:nvPr/>
        </p:nvSpPr>
        <p:spPr>
          <a:xfrm>
            <a:off x="538555" y="798763"/>
            <a:ext cx="5985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End-to-end QoS – Full control of the whole workflow / glass-to-glass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CB170EC-D52C-4DBC-87F8-F4295999C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55" y="1193804"/>
            <a:ext cx="6567707" cy="381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442">
        <p:fade/>
      </p:transition>
    </mc:Choice>
    <mc:Fallback xmlns="">
      <p:transition advTm="1444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5050" y="1573702"/>
            <a:ext cx="1697678" cy="14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821F"/>
              </a:buClr>
              <a:buSzPts val="2400"/>
              <a:buFont typeface="Calibri"/>
              <a:buNone/>
            </a:pPr>
            <a:r>
              <a:rPr lang="de-DE" sz="2400" b="1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nanoStream</a:t>
            </a:r>
            <a:r>
              <a:rPr lang="de-DE" sz="24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Cloud + H5Live Player</a:t>
            </a:r>
            <a:br>
              <a:rPr lang="de-DE" sz="24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de-DE" sz="24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Interactive Live Video Streaming </a:t>
            </a:r>
            <a:r>
              <a:rPr lang="de-DE" sz="2400" b="1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with</a:t>
            </a:r>
            <a:r>
              <a:rPr lang="de-DE" sz="2400" b="1" i="0" u="none" strike="noStrike" cap="none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Ultra-Low </a:t>
            </a:r>
            <a:r>
              <a:rPr lang="de-DE" sz="2400" b="1" i="0" u="none" strike="noStrike" cap="none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Latency</a:t>
            </a:r>
            <a:endParaRPr sz="36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14</a:t>
            </a:fld>
            <a:endParaRPr sz="900">
              <a:solidFill>
                <a:srgbClr val="888888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4" name="Shape 114"/>
          <p:cNvSpPr/>
          <p:nvPr/>
        </p:nvSpPr>
        <p:spPr>
          <a:xfrm rot="10800000">
            <a:off x="2741130" y="3694555"/>
            <a:ext cx="3240175" cy="129338"/>
          </a:xfrm>
          <a:prstGeom prst="rightArrow">
            <a:avLst>
              <a:gd name="adj1" fmla="val 50000"/>
              <a:gd name="adj2" fmla="val 55933"/>
            </a:avLst>
          </a:prstGeom>
          <a:gradFill>
            <a:gsLst>
              <a:gs pos="0">
                <a:schemeClr val="lt1"/>
              </a:gs>
              <a:gs pos="1000">
                <a:schemeClr val="lt1"/>
              </a:gs>
              <a:gs pos="100000">
                <a:srgbClr val="F5821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22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2387361" y="3993573"/>
            <a:ext cx="5415519" cy="114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4129" marR="0" lvl="1" indent="-174129" algn="l" rtl="0">
              <a:spcBef>
                <a:spcPts val="183"/>
              </a:spcBef>
              <a:spcAft>
                <a:spcPts val="0"/>
              </a:spcAft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Audience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worldwide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distribution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scalable</a:t>
            </a: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4129" marR="0" lvl="1" indent="-174129" algn="l" rtl="0">
              <a:spcBef>
                <a:spcPts val="183"/>
              </a:spcBef>
              <a:spcAft>
                <a:spcPts val="0"/>
              </a:spcAft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Cross-platform: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any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device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all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browsers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plugin-free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(HTML5)</a:t>
            </a: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4129" marR="0" lvl="1" indent="-174129" algn="l" rtl="0">
              <a:spcBef>
                <a:spcPts val="183"/>
              </a:spcBef>
              <a:spcAft>
                <a:spcPts val="0"/>
              </a:spcAft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Integration /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Ease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use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/ End-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-end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solution</a:t>
            </a:r>
            <a:endParaRPr lang="de-DE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4129" marR="0" lvl="1" indent="-174129" algn="l" rtl="0">
              <a:spcBef>
                <a:spcPts val="183"/>
              </a:spcBef>
              <a:spcAft>
                <a:spcPts val="0"/>
              </a:spcAft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Metrics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/Analytics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QoS: End-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-end</a:t>
            </a: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3201378" y="3487244"/>
            <a:ext cx="2464318" cy="27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2-way Interaction / Feedback</a:t>
            </a:r>
            <a:endParaRPr sz="1200" i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 l="20241" r="7814"/>
          <a:stretch/>
        </p:blipFill>
        <p:spPr>
          <a:xfrm>
            <a:off x="628650" y="1550370"/>
            <a:ext cx="1822450" cy="1438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628650" y="1059582"/>
            <a:ext cx="19376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Encoding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93244" y="1059582"/>
            <a:ext cx="25359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Live Streaming / </a:t>
            </a:r>
            <a:r>
              <a:rPr lang="de-DE" sz="16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endParaRPr lang="de-DE" sz="1600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72200" y="1059582"/>
            <a:ext cx="15570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Live Playback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611188" y="1347614"/>
            <a:ext cx="7458690" cy="0"/>
          </a:xfrm>
          <a:prstGeom prst="line">
            <a:avLst/>
          </a:prstGeom>
          <a:ln>
            <a:solidFill>
              <a:srgbClr val="F5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114"/>
          <p:cNvSpPr/>
          <p:nvPr/>
        </p:nvSpPr>
        <p:spPr>
          <a:xfrm>
            <a:off x="2741130" y="3124559"/>
            <a:ext cx="3240175" cy="261913"/>
          </a:xfrm>
          <a:prstGeom prst="rightArrow">
            <a:avLst>
              <a:gd name="adj1" fmla="val 50000"/>
              <a:gd name="adj2" fmla="val 55933"/>
            </a:avLst>
          </a:prstGeom>
          <a:gradFill>
            <a:gsLst>
              <a:gs pos="0">
                <a:schemeClr val="lt1"/>
              </a:gs>
              <a:gs pos="1000">
                <a:schemeClr val="lt1"/>
              </a:gs>
              <a:gs pos="100000">
                <a:srgbClr val="F5821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22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2A23BB42-7B92-4385-A47B-39C5FB1BFE2C}"/>
              </a:ext>
            </a:extLst>
          </p:cNvPr>
          <p:cNvSpPr/>
          <p:nvPr/>
        </p:nvSpPr>
        <p:spPr>
          <a:xfrm>
            <a:off x="617723" y="3138263"/>
            <a:ext cx="16770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Encoder </a:t>
            </a:r>
          </a:p>
          <a:p>
            <a:pPr algn="ctr"/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Hard- </a:t>
            </a:r>
            <a:r>
              <a:rPr lang="de-DE" sz="12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Software</a:t>
            </a:r>
          </a:p>
          <a:p>
            <a:pPr algn="ctr"/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RTMP/</a:t>
            </a:r>
            <a:r>
              <a:rPr lang="de-DE" sz="12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WebRTC</a:t>
            </a:r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/SRT</a:t>
            </a:r>
          </a:p>
          <a:p>
            <a:pPr algn="ctr"/>
            <a:endParaRPr lang="de-DE" sz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2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OBS, </a:t>
            </a:r>
            <a:b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Videon</a:t>
            </a:r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Teradek</a:t>
            </a:r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JVC, …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hteck 2">
            <a:extLst>
              <a:ext uri="{FF2B5EF4-FFF2-40B4-BE49-F238E27FC236}">
                <a16:creationId xmlns:a16="http://schemas.microsoft.com/office/drawing/2014/main" xmlns="" id="{A3DE098B-EBA6-D142-B602-2F07392A3A21}"/>
              </a:ext>
            </a:extLst>
          </p:cNvPr>
          <p:cNvSpPr/>
          <p:nvPr/>
        </p:nvSpPr>
        <p:spPr>
          <a:xfrm>
            <a:off x="5946342" y="3564374"/>
            <a:ext cx="1483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HTML5: All Browsers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EC46BC65-245B-4D06-9F07-978C17180B12}"/>
              </a:ext>
            </a:extLst>
          </p:cNvPr>
          <p:cNvSpPr/>
          <p:nvPr/>
        </p:nvSpPr>
        <p:spPr>
          <a:xfrm>
            <a:off x="3838665" y="3263058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ULL: 1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endParaRPr lang="de-D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9CBF2C4-B2BB-4C02-9E17-CF320E38F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00" y="1436929"/>
            <a:ext cx="4933950" cy="158115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28F053A1-BA67-4D48-8545-EFBCBEC7245C}"/>
              </a:ext>
            </a:extLst>
          </p:cNvPr>
          <p:cNvSpPr/>
          <p:nvPr/>
        </p:nvSpPr>
        <p:spPr>
          <a:xfrm>
            <a:off x="3578791" y="2891730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A69C87D3-8B2C-4E28-BC5C-2BEA5DA6E3A6}"/>
              </a:ext>
            </a:extLst>
          </p:cNvPr>
          <p:cNvSpPr/>
          <p:nvPr/>
        </p:nvSpPr>
        <p:spPr>
          <a:xfrm>
            <a:off x="6165375" y="3079300"/>
            <a:ext cx="119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endParaRPr lang="de-DE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H5Live Player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86">
        <p:fade/>
      </p:transition>
    </mc:Choice>
    <mc:Fallback xmlns="">
      <p:transition advTm="2008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ildergebnis fÃ¼r teradek">
            <a:extLst>
              <a:ext uri="{FF2B5EF4-FFF2-40B4-BE49-F238E27FC236}">
                <a16:creationId xmlns:a16="http://schemas.microsoft.com/office/drawing/2014/main" xmlns="" id="{2A5BD06E-D26E-7041-B445-F1C256FA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3" y="4001860"/>
            <a:ext cx="1053461" cy="6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863F240-F4AF-D24B-8B69-1A3FE8BC4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5881" r="1407" b="30222"/>
          <a:stretch/>
        </p:blipFill>
        <p:spPr bwMode="auto">
          <a:xfrm>
            <a:off x="977915" y="1342383"/>
            <a:ext cx="4917627" cy="170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8C1CE4-73FC-3342-BD85-C541E39E0A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15</a:t>
            </a:fld>
            <a:endParaRPr lang="de-DE"/>
          </a:p>
        </p:txBody>
      </p:sp>
      <p:sp>
        <p:nvSpPr>
          <p:cNvPr id="13" name="Shape 112">
            <a:extLst>
              <a:ext uri="{FF2B5EF4-FFF2-40B4-BE49-F238E27FC236}">
                <a16:creationId xmlns:a16="http://schemas.microsoft.com/office/drawing/2014/main" xmlns="" id="{FCD6F6C2-5D19-4945-B6B9-2BB2FC45219D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5821F"/>
              </a:buClr>
              <a:buSzPts val="2400"/>
            </a:pPr>
            <a:r>
              <a:rPr lang="de-DE" sz="3600" b="1" dirty="0" err="1">
                <a:solidFill>
                  <a:srgbClr val="F5821F"/>
                </a:solidFill>
              </a:rPr>
              <a:t>nanoStream</a:t>
            </a:r>
            <a:r>
              <a:rPr lang="de-DE" sz="3600" b="1" dirty="0">
                <a:solidFill>
                  <a:srgbClr val="F5821F"/>
                </a:solidFill>
              </a:rPr>
              <a:t> Cloud &amp; H5Live Player</a:t>
            </a:r>
            <a:endParaRPr lang="en-US" sz="4800" b="1" dirty="0">
              <a:solidFill>
                <a:srgbClr val="F5821F"/>
              </a:solidFill>
            </a:endParaRPr>
          </a:p>
        </p:txBody>
      </p:sp>
      <p:sp>
        <p:nvSpPr>
          <p:cNvPr id="14" name="Textfeld 12">
            <a:extLst>
              <a:ext uri="{FF2B5EF4-FFF2-40B4-BE49-F238E27FC236}">
                <a16:creationId xmlns:a16="http://schemas.microsoft.com/office/drawing/2014/main" xmlns="" id="{20573891-779D-7B47-8B7D-8EB6C4043DBF}"/>
              </a:ext>
            </a:extLst>
          </p:cNvPr>
          <p:cNvSpPr txBox="1"/>
          <p:nvPr/>
        </p:nvSpPr>
        <p:spPr>
          <a:xfrm>
            <a:off x="628649" y="785929"/>
            <a:ext cx="799606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Flexible Encoder Setups: Any Live Source</a:t>
            </a:r>
            <a:br>
              <a:rPr lang="en-US" sz="2000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Mobile Apps, HW/Cameras, WebRTC/Browser, FMLE, OBS, …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90F47465-1AC6-46C1-9E03-7E9A34DB0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60" y="1719090"/>
            <a:ext cx="552986" cy="11264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E6A9AF-4A95-B34D-ADC5-F27924817586}"/>
              </a:ext>
            </a:extLst>
          </p:cNvPr>
          <p:cNvSpPr/>
          <p:nvPr/>
        </p:nvSpPr>
        <p:spPr>
          <a:xfrm>
            <a:off x="4565676" y="4228812"/>
            <a:ext cx="4059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H5Live Player working on all browsers</a:t>
            </a:r>
          </a:p>
          <a:p>
            <a:r>
              <a:rPr lang="en-US" sz="1600" b="1" dirty="0">
                <a:solidFill>
                  <a:srgbClr val="F5821F"/>
                </a:solidFill>
                <a:latin typeface="Calibri"/>
                <a:cs typeface="Calibri"/>
                <a:sym typeface="Calibri"/>
              </a:rPr>
              <a:t>Ultra-Low-Latency 1 second end-to-end</a:t>
            </a:r>
            <a:endParaRPr lang="de-DE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BD99353-B900-5148-AF46-5229B2FD8499}"/>
              </a:ext>
            </a:extLst>
          </p:cNvPr>
          <p:cNvSpPr/>
          <p:nvPr/>
        </p:nvSpPr>
        <p:spPr>
          <a:xfrm>
            <a:off x="1978592" y="2867564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err="1">
                <a:solidFill>
                  <a:srgbClr val="F5821F"/>
                </a:solidFill>
              </a:rPr>
              <a:t>nanoStream</a:t>
            </a:r>
            <a:r>
              <a:rPr lang="de-DE" b="1" dirty="0">
                <a:solidFill>
                  <a:srgbClr val="F5821F"/>
                </a:solidFill>
              </a:rPr>
              <a:t> Cloud/</a:t>
            </a:r>
          </a:p>
          <a:p>
            <a:pPr algn="ctr"/>
            <a:r>
              <a:rPr lang="de-DE" b="1" dirty="0">
                <a:solidFill>
                  <a:srgbClr val="F5821F"/>
                </a:solidFill>
              </a:rPr>
              <a:t>CDN </a:t>
            </a:r>
            <a:endParaRPr lang="de-DE" dirty="0"/>
          </a:p>
        </p:txBody>
      </p:sp>
      <p:pic>
        <p:nvPicPr>
          <p:cNvPr id="2" name="IBC2">
            <a:hlinkClick r:id="" action="ppaction://media"/>
            <a:extLst>
              <a:ext uri="{FF2B5EF4-FFF2-40B4-BE49-F238E27FC236}">
                <a16:creationId xmlns:a16="http://schemas.microsoft.com/office/drawing/2014/main" xmlns="" id="{06E4E03A-9D3A-934B-9666-2F8796B9F2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76514" y="1392338"/>
            <a:ext cx="4828879" cy="2716245"/>
          </a:xfrm>
          <a:prstGeom prst="rect">
            <a:avLst/>
          </a:prstGeom>
        </p:spPr>
      </p:pic>
      <p:pic>
        <p:nvPicPr>
          <p:cNvPr id="15" name="Shape 369">
            <a:extLst>
              <a:ext uri="{FF2B5EF4-FFF2-40B4-BE49-F238E27FC236}">
                <a16:creationId xmlns:a16="http://schemas.microsoft.com/office/drawing/2014/main" xmlns="" id="{4AF2E921-03C1-B240-AA73-997683C23EF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0155" y="3025910"/>
            <a:ext cx="1088423" cy="9612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97D8FB6-1265-1444-97F3-AB883349D42D}"/>
              </a:ext>
            </a:extLst>
          </p:cNvPr>
          <p:cNvSpPr/>
          <p:nvPr/>
        </p:nvSpPr>
        <p:spPr>
          <a:xfrm>
            <a:off x="4557486" y="4767263"/>
            <a:ext cx="2853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Try yourself: </a:t>
            </a:r>
            <a:r>
              <a:rPr lang="en-US" b="1" dirty="0" err="1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nanocosmos.de</a:t>
            </a:r>
            <a:r>
              <a:rPr lang="en-US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/h5live</a:t>
            </a:r>
          </a:p>
          <a:p>
            <a:endParaRPr lang="de-D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4AC03D7-84BB-E343-8FEE-FE999FA923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031" y="4038891"/>
            <a:ext cx="1236805" cy="928299"/>
          </a:xfrm>
          <a:prstGeom prst="rect">
            <a:avLst/>
          </a:prstGeom>
        </p:spPr>
      </p:pic>
      <p:pic>
        <p:nvPicPr>
          <p:cNvPr id="12" name="Grafik 2">
            <a:extLst>
              <a:ext uri="{FF2B5EF4-FFF2-40B4-BE49-F238E27FC236}">
                <a16:creationId xmlns:a16="http://schemas.microsoft.com/office/drawing/2014/main" xmlns="" id="{DDD87435-21AE-4F44-A128-C5A298554C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6864" y="3433022"/>
            <a:ext cx="1342292" cy="100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65C687-1035-BF4A-99B4-F70BF0713E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63" y="4521199"/>
            <a:ext cx="1198487" cy="523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947">
        <p:fade/>
      </p:transition>
    </mc:Choice>
    <mc:Fallback xmlns="">
      <p:transition advTm="1994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56" objId="6"/>
        <p14:stopEvt time="8848" objId="6"/>
        <p14:playEvt time="17493" objId="6"/>
        <p14:stopEvt time="19947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CEDCB-806A-D04D-9589-0D91C6D2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F5821F"/>
                </a:solidFill>
              </a:rPr>
              <a:t>Live Encoding / Streaming: </a:t>
            </a:r>
            <a:r>
              <a:rPr lang="de-DE" sz="2800" dirty="0" err="1">
                <a:solidFill>
                  <a:srgbClr val="F5821F"/>
                </a:solidFill>
              </a:rPr>
              <a:t>Videon</a:t>
            </a:r>
            <a:r>
              <a:rPr lang="de-DE" sz="2800" dirty="0">
                <a:solidFill>
                  <a:srgbClr val="F5821F"/>
                </a:solidFill>
              </a:rPr>
              <a:t> + </a:t>
            </a:r>
            <a:r>
              <a:rPr lang="de-DE" sz="2800" dirty="0" err="1">
                <a:solidFill>
                  <a:srgbClr val="F5821F"/>
                </a:solidFill>
              </a:rPr>
              <a:t>nanoStream</a:t>
            </a:r>
            <a:endParaRPr lang="de-DE" sz="2800" dirty="0">
              <a:solidFill>
                <a:srgbClr val="F5821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EFA3D6-7C39-8745-9B1C-B6B008B065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16</a:t>
            </a:fld>
            <a:endParaRPr lang="de-D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420F1A8-38BB-914A-AE33-4AE256AD7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5881" r="1407" b="30222"/>
          <a:stretch/>
        </p:blipFill>
        <p:spPr bwMode="auto">
          <a:xfrm>
            <a:off x="4226373" y="2184296"/>
            <a:ext cx="4917627" cy="170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1A9381-1AF9-834C-B2B8-ADF8EF7C3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48" y="2255044"/>
            <a:ext cx="3417715" cy="14920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41FA97-E3C1-3045-81A7-75F6C761D19E}"/>
              </a:ext>
            </a:extLst>
          </p:cNvPr>
          <p:cNvSpPr/>
          <p:nvPr/>
        </p:nvSpPr>
        <p:spPr>
          <a:xfrm>
            <a:off x="627459" y="1136784"/>
            <a:ext cx="8074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Seamless operation of live encoder hardware and ULL live streaming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Videon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Versa Streamer for HDMI and SDI Cameras,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nanoStream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Cloud &amp; H5Live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DBBB5AA-9BE1-864B-A879-932902D11631}"/>
              </a:ext>
            </a:extLst>
          </p:cNvPr>
          <p:cNvSpPr/>
          <p:nvPr/>
        </p:nvSpPr>
        <p:spPr>
          <a:xfrm>
            <a:off x="627459" y="4244043"/>
            <a:ext cx="6719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Contact: Todd </a:t>
            </a:r>
            <a:r>
              <a:rPr lang="en-US" sz="1600" b="1" dirty="0" err="1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Erdley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videon-central.com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, Oliver Lietz, </a:t>
            </a:r>
            <a:r>
              <a:rPr lang="en-US" sz="1600" b="1" dirty="0" err="1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nanocosmos.de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13" name="Picture 2" descr="http://pro.sony.com/bbsc/imageController?path=Asset%20Hierarchy$SEL-yf-generic-251380$SEL-yf-generic-252638SEL-asset-392269.jpg&amp;id=StepID$SEL-asset-392269&amp;dimension=370x251">
            <a:extLst>
              <a:ext uri="{FF2B5EF4-FFF2-40B4-BE49-F238E27FC236}">
                <a16:creationId xmlns:a16="http://schemas.microsoft.com/office/drawing/2014/main" xmlns="" id="{2232AD2B-DE89-D547-BBE4-A5CD4336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1" y="2726022"/>
            <a:ext cx="1013049" cy="63436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49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863F240-F4AF-D24B-8B69-1A3FE8BC4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5881" r="1407" b="30222"/>
          <a:stretch/>
        </p:blipFill>
        <p:spPr bwMode="auto">
          <a:xfrm>
            <a:off x="1609596" y="1493513"/>
            <a:ext cx="4917627" cy="170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8C1CE4-73FC-3342-BD85-C541E39E0A8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665513" y="4767263"/>
            <a:ext cx="2057400" cy="273844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112">
            <a:extLst>
              <a:ext uri="{FF2B5EF4-FFF2-40B4-BE49-F238E27FC236}">
                <a16:creationId xmlns:a16="http://schemas.microsoft.com/office/drawing/2014/main" xmlns="" id="{FCD6F6C2-5D19-4945-B6B9-2BB2FC45219D}"/>
              </a:ext>
            </a:extLst>
          </p:cNvPr>
          <p:cNvSpPr txBox="1">
            <a:spLocks/>
          </p:cNvSpPr>
          <p:nvPr/>
        </p:nvSpPr>
        <p:spPr>
          <a:xfrm>
            <a:off x="398647" y="273844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5821F"/>
              </a:buClr>
              <a:buSzPts val="2400"/>
            </a:pPr>
            <a:r>
              <a:rPr lang="de-DE" sz="36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3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 &amp; H5Live Player</a:t>
            </a:r>
            <a:endParaRPr lang="en-US" sz="4800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2">
            <a:extLst>
              <a:ext uri="{FF2B5EF4-FFF2-40B4-BE49-F238E27FC236}">
                <a16:creationId xmlns:a16="http://schemas.microsoft.com/office/drawing/2014/main" xmlns="" id="{20573891-779D-7B47-8B7D-8EB6C4043DBF}"/>
              </a:ext>
            </a:extLst>
          </p:cNvPr>
          <p:cNvSpPr txBox="1"/>
          <p:nvPr/>
        </p:nvSpPr>
        <p:spPr>
          <a:xfrm>
            <a:off x="398646" y="813361"/>
            <a:ext cx="7996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Example Setup: browser-based webcast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09EC58DA-1E83-4136-8F8E-F253F307DA57}"/>
              </a:ext>
            </a:extLst>
          </p:cNvPr>
          <p:cNvSpPr/>
          <p:nvPr/>
        </p:nvSpPr>
        <p:spPr>
          <a:xfrm>
            <a:off x="4864614" y="3547472"/>
            <a:ext cx="3690434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Easy to integrate with your existing setups!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Option: Use </a:t>
            </a:r>
            <a:r>
              <a:rPr lang="en-US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nanoStream</a:t>
            </a: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Apps/SDKs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Option: Use plugin-free WebRTC broadcast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H5Live Player working on all browsers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Ultra-Low-Latency 1 second end-to-end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Shape 369">
            <a:extLst>
              <a:ext uri="{FF2B5EF4-FFF2-40B4-BE49-F238E27FC236}">
                <a16:creationId xmlns:a16="http://schemas.microsoft.com/office/drawing/2014/main" xmlns="" id="{DDEDDC3D-6181-49E9-9493-EB18CB164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44" y="1660655"/>
            <a:ext cx="1384652" cy="131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20">
            <a:extLst>
              <a:ext uri="{FF2B5EF4-FFF2-40B4-BE49-F238E27FC236}">
                <a16:creationId xmlns:a16="http://schemas.microsoft.com/office/drawing/2014/main" xmlns="" id="{12AD35E1-2A95-884E-BB4A-24C1831E7A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5374" y="1623320"/>
            <a:ext cx="1697678" cy="14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F07E92-488A-8147-96BB-2C6B6F2F8747}"/>
              </a:ext>
            </a:extLst>
          </p:cNvPr>
          <p:cNvSpPr/>
          <p:nvPr/>
        </p:nvSpPr>
        <p:spPr>
          <a:xfrm>
            <a:off x="2599250" y="2888377"/>
            <a:ext cx="2008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Cloud/CDN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E81CCC-0167-4F44-BB9B-454B3559EEB2}"/>
              </a:ext>
            </a:extLst>
          </p:cNvPr>
          <p:cNvSpPr/>
          <p:nvPr/>
        </p:nvSpPr>
        <p:spPr>
          <a:xfrm>
            <a:off x="4984894" y="3239695"/>
            <a:ext cx="2313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H5Live Player. </a:t>
            </a:r>
            <a:r>
              <a:rPr lang="de-DE" b="1" i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 </a:t>
            </a:r>
            <a:r>
              <a:rPr lang="de-DE" b="1" i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WebRTC</a:t>
            </a:r>
            <a:r>
              <a:rPr lang="de-DE" b="1" i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EAB6AF-27BD-1B45-8256-2CF899A434F9}"/>
              </a:ext>
            </a:extLst>
          </p:cNvPr>
          <p:cNvSpPr/>
          <p:nvPr/>
        </p:nvSpPr>
        <p:spPr>
          <a:xfrm>
            <a:off x="296277" y="3066345"/>
            <a:ext cx="11368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de-DE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WebRTC.live</a:t>
            </a:r>
            <a:endParaRPr lang="de-DE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Broadcaster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5">
        <p:fade/>
      </p:transition>
    </mc:Choice>
    <mc:Fallback xmlns="">
      <p:transition advTm="14005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900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Bild 7" descr="around_orange_background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26"/>
          <a:stretch/>
        </p:blipFill>
        <p:spPr>
          <a:xfrm>
            <a:off x="0" y="0"/>
            <a:ext cx="9144000" cy="4146553"/>
          </a:xfrm>
          <a:prstGeom prst="rect">
            <a:avLst/>
          </a:prstGeom>
        </p:spPr>
      </p:pic>
      <p:pic>
        <p:nvPicPr>
          <p:cNvPr id="9" name="Bild 8" descr="around_orange_background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/>
          <a:stretch/>
        </p:blipFill>
        <p:spPr>
          <a:xfrm>
            <a:off x="0" y="169334"/>
            <a:ext cx="3953623" cy="3268133"/>
          </a:xfrm>
          <a:prstGeom prst="rect">
            <a:avLst/>
          </a:prstGeom>
        </p:spPr>
      </p:pic>
      <p:sp>
        <p:nvSpPr>
          <p:cNvPr id="10" name="Shape 85">
            <a:extLst>
              <a:ext uri="{FF2B5EF4-FFF2-40B4-BE49-F238E27FC236}">
                <a16:creationId xmlns:a16="http://schemas.microsoft.com/office/drawing/2014/main" xmlns="" id="{B1E70ED5-7C7A-4DB2-AC78-80C973824874}"/>
              </a:ext>
            </a:extLst>
          </p:cNvPr>
          <p:cNvSpPr txBox="1">
            <a:spLocks/>
          </p:cNvSpPr>
          <p:nvPr/>
        </p:nvSpPr>
        <p:spPr>
          <a:xfrm>
            <a:off x="3362642" y="1888303"/>
            <a:ext cx="7138085" cy="261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9388" lvl="1" indent="-173038">
              <a:spcBef>
                <a:spcPts val="0"/>
              </a:spcBef>
              <a:buClrTx/>
              <a:buFont typeface="Noto Sans Symbols"/>
              <a:buChar char="▪"/>
            </a:pPr>
            <a:r>
              <a:rPr lang="en-US" dirty="0"/>
              <a:t>Global scale: go live around the world in 1 second</a:t>
            </a:r>
          </a:p>
          <a:p>
            <a:pPr marL="179388" lvl="1" indent="-173038">
              <a:spcBef>
                <a:spcPts val="183"/>
              </a:spcBef>
              <a:buClrTx/>
              <a:buFont typeface="Noto Sans Symbols"/>
              <a:buChar char="▪"/>
            </a:pPr>
            <a:r>
              <a:rPr lang="en-US" dirty="0"/>
              <a:t>Cross-platform: ALL HTML5 browsers, incl. iOS</a:t>
            </a:r>
          </a:p>
          <a:p>
            <a:pPr marL="179388" lvl="1" indent="-173038">
              <a:spcBef>
                <a:spcPts val="183"/>
              </a:spcBef>
              <a:buClrTx/>
              <a:buFont typeface="Noto Sans Symbols"/>
              <a:buChar char="▪"/>
            </a:pPr>
            <a:r>
              <a:rPr lang="en-US" dirty="0"/>
              <a:t>End-to-end: Live Encoding / Playback / ULL CDN </a:t>
            </a:r>
          </a:p>
          <a:p>
            <a:pPr marL="179388" lvl="1" indent="-173038">
              <a:spcBef>
                <a:spcPts val="183"/>
              </a:spcBef>
              <a:buClrTx/>
              <a:buFont typeface="Noto Sans Symbols"/>
              <a:buChar char="▪"/>
            </a:pPr>
            <a:r>
              <a:rPr lang="en-US" dirty="0"/>
              <a:t>Light-weight: instant live streaming and playback</a:t>
            </a:r>
          </a:p>
          <a:p>
            <a:pPr marL="179388" lvl="1" indent="-173038">
              <a:spcBef>
                <a:spcPts val="183"/>
              </a:spcBef>
              <a:buClrTx/>
              <a:buFont typeface="Noto Sans Symbols"/>
              <a:buChar char="▪"/>
            </a:pPr>
            <a:r>
              <a:rPr lang="en-US" dirty="0"/>
              <a:t>Private label / API / SDK (browser based and native)</a:t>
            </a:r>
          </a:p>
          <a:p>
            <a:pPr marL="179388" lvl="1" indent="-173038">
              <a:spcBef>
                <a:spcPts val="183"/>
              </a:spcBef>
              <a:buClrTx/>
              <a:buFont typeface="Noto Sans Symbols"/>
              <a:buChar char="▪"/>
            </a:pPr>
            <a:r>
              <a:rPr lang="en-US" dirty="0"/>
              <a:t>Integrates with existing Live Encoding setups</a:t>
            </a:r>
          </a:p>
          <a:p>
            <a:pPr marL="179388" lvl="1" indent="-173038">
              <a:spcBef>
                <a:spcPts val="183"/>
              </a:spcBef>
              <a:buClrTx/>
              <a:buFont typeface="Noto Sans Symbols"/>
              <a:buChar char="▪"/>
            </a:pPr>
            <a:r>
              <a:rPr lang="en-US" dirty="0"/>
              <a:t>Metrics &amp; Analytics (end-to-end)</a:t>
            </a:r>
          </a:p>
          <a:p>
            <a:pPr marL="0" indent="0">
              <a:spcBef>
                <a:spcPts val="0"/>
              </a:spcBef>
              <a:buClrTx/>
              <a:buSzPts val="1600"/>
              <a:buFont typeface="Arial"/>
              <a:buNone/>
            </a:pPr>
            <a:endParaRPr lang="en-US" sz="1600" dirty="0"/>
          </a:p>
        </p:txBody>
      </p:sp>
      <p:sp>
        <p:nvSpPr>
          <p:cNvPr id="11" name="Shape 88">
            <a:extLst>
              <a:ext uri="{FF2B5EF4-FFF2-40B4-BE49-F238E27FC236}">
                <a16:creationId xmlns:a16="http://schemas.microsoft.com/office/drawing/2014/main" xmlns="" id="{BEF837B0-6E8E-4CF2-BDC3-FDF976C2A560}"/>
              </a:ext>
            </a:extLst>
          </p:cNvPr>
          <p:cNvSpPr/>
          <p:nvPr/>
        </p:nvSpPr>
        <p:spPr>
          <a:xfrm>
            <a:off x="5865903" y="4734461"/>
            <a:ext cx="3355346" cy="3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www.nanocosmos.de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42910" y="328130"/>
            <a:ext cx="4351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>
                <a:solidFill>
                  <a:schemeClr val="bg1"/>
                </a:solidFill>
                <a:latin typeface="Calibri"/>
                <a:cs typeface="Calibri"/>
              </a:rPr>
              <a:t>nanoStream</a:t>
            </a:r>
            <a:r>
              <a:rPr lang="de-DE" sz="36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3600" b="1" dirty="0" err="1">
                <a:solidFill>
                  <a:schemeClr val="bg1"/>
                </a:solidFill>
                <a:latin typeface="Calibri"/>
                <a:cs typeface="Calibri"/>
              </a:rPr>
              <a:t>Cloud</a:t>
            </a:r>
            <a:r>
              <a:rPr lang="de-DE" sz="3600" b="1" dirty="0">
                <a:solidFill>
                  <a:schemeClr val="bg1"/>
                </a:solidFill>
                <a:latin typeface="Calibri"/>
                <a:cs typeface="Calibri"/>
              </a:rPr>
              <a:t> &amp;</a:t>
            </a:r>
          </a:p>
          <a:p>
            <a:r>
              <a:rPr lang="de-DE" sz="3600" b="1" dirty="0">
                <a:solidFill>
                  <a:schemeClr val="bg1"/>
                </a:solidFill>
                <a:latin typeface="Calibri"/>
                <a:cs typeface="Calibri"/>
              </a:rPr>
              <a:t>H5Live Player</a:t>
            </a:r>
          </a:p>
        </p:txBody>
      </p:sp>
      <p:sp>
        <p:nvSpPr>
          <p:cNvPr id="13" name="Shape 85">
            <a:extLst>
              <a:ext uri="{FF2B5EF4-FFF2-40B4-BE49-F238E27FC236}">
                <a16:creationId xmlns:a16="http://schemas.microsoft.com/office/drawing/2014/main" xmlns="" id="{B1E70ED5-7C7A-4DB2-AC78-80C973824874}"/>
              </a:ext>
            </a:extLst>
          </p:cNvPr>
          <p:cNvSpPr txBox="1">
            <a:spLocks/>
          </p:cNvSpPr>
          <p:nvPr/>
        </p:nvSpPr>
        <p:spPr>
          <a:xfrm>
            <a:off x="3542910" y="1533146"/>
            <a:ext cx="7138085" cy="49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Pts val="16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</a:rPr>
              <a:t>Interactive live streaming with ultra-low-latency</a:t>
            </a:r>
          </a:p>
        </p:txBody>
      </p:sp>
      <p:sp>
        <p:nvSpPr>
          <p:cNvPr id="12" name="Shape 191">
            <a:extLst>
              <a:ext uri="{FF2B5EF4-FFF2-40B4-BE49-F238E27FC236}">
                <a16:creationId xmlns:a16="http://schemas.microsoft.com/office/drawing/2014/main" xmlns="" id="{34A8774B-D2AE-9342-9872-D7240848AF4F}"/>
              </a:ext>
            </a:extLst>
          </p:cNvPr>
          <p:cNvSpPr/>
          <p:nvPr/>
        </p:nvSpPr>
        <p:spPr>
          <a:xfrm>
            <a:off x="110584" y="4150979"/>
            <a:ext cx="549360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nanoStream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Cloud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latency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CDN</a:t>
            </a:r>
          </a:p>
          <a:p>
            <a:pPr lvl="0"/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1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  <a:r>
              <a:rPr lang="de-DE" sz="201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011" b="1" i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de-DE" sz="2011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!</a:t>
            </a:r>
            <a:endParaRPr lang="de-DE" sz="2011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de-DE" sz="16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nanocosmos.de/demo</a:t>
            </a:r>
            <a:endParaRPr lang="de-DE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Shape 201">
            <a:extLst>
              <a:ext uri="{FF2B5EF4-FFF2-40B4-BE49-F238E27FC236}">
                <a16:creationId xmlns:a16="http://schemas.microsoft.com/office/drawing/2014/main" xmlns="" id="{D1202799-026A-264F-8364-F6DC5D2C7336}"/>
              </a:ext>
            </a:extLst>
          </p:cNvPr>
          <p:cNvSpPr txBox="1"/>
          <p:nvPr/>
        </p:nvSpPr>
        <p:spPr>
          <a:xfrm>
            <a:off x="5865903" y="4155927"/>
            <a:ext cx="2492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00" tIns="27850" rIns="55700" bIns="27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5821F"/>
              </a:buClr>
              <a:buSzPts val="2011"/>
              <a:buFont typeface="Calibri"/>
              <a:buNone/>
            </a:pPr>
            <a:r>
              <a:rPr lang="de-DE" sz="2011" b="1" i="1" dirty="0" err="1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r>
              <a:rPr lang="de-DE" sz="2011" b="1" i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de-DE" sz="2011" b="1" i="1" dirty="0" err="1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Answers</a:t>
            </a:r>
            <a:endParaRPr sz="2011" b="1" i="1" dirty="0">
              <a:solidFill>
                <a:srgbClr val="F582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A0130A26-CF48-2A47-B598-3A6ADD601015}"/>
              </a:ext>
            </a:extLst>
          </p:cNvPr>
          <p:cNvSpPr/>
          <p:nvPr/>
        </p:nvSpPr>
        <p:spPr>
          <a:xfrm>
            <a:off x="5865903" y="450482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b="1" i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Oliver Lietz / </a:t>
            </a:r>
            <a:r>
              <a:rPr lang="de-DE" b="1" i="1" dirty="0" err="1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sales@nanocosmos.de</a:t>
            </a:r>
            <a:endParaRPr lang="de-DE" b="1" i="1" dirty="0">
              <a:solidFill>
                <a:srgbClr val="F582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de-DE" b="1" i="1" dirty="0">
              <a:solidFill>
                <a:srgbClr val="F582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09D6669-447D-024B-A319-755D42034ADB}"/>
              </a:ext>
            </a:extLst>
          </p:cNvPr>
          <p:cNvSpPr/>
          <p:nvPr/>
        </p:nvSpPr>
        <p:spPr>
          <a:xfrm>
            <a:off x="2135386" y="4776435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SME Booth TT5</a:t>
            </a:r>
            <a:endParaRPr lang="de-DE" b="1" i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05BB74-1FE1-204D-8C74-4A589A995E96}"/>
              </a:ext>
            </a:extLst>
          </p:cNvPr>
          <p:cNvSpPr/>
          <p:nvPr/>
        </p:nvSpPr>
        <p:spPr>
          <a:xfrm>
            <a:off x="7012805" y="102611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SME Booth </a:t>
            </a:r>
            <a:r>
              <a:rPr lang="en-US" b="1" i="1" dirty="0">
                <a:solidFill>
                  <a:schemeClr val="tx1"/>
                </a:solidFill>
              </a:rPr>
              <a:t>TT5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17261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676">
        <p:fade/>
      </p:transition>
    </mc:Choice>
    <mc:Fallback xmlns="">
      <p:transition advTm="1967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593E66D-EC73-AE4B-8087-B40CF557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Misc</a:t>
            </a:r>
            <a:r>
              <a:rPr lang="de-DE" dirty="0"/>
              <a:t> material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788FC-8255-1044-BF33-B14D8249E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D6BAD7D-B858-5A4E-AB0C-6D409862CA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9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002" y="2934573"/>
            <a:ext cx="1491790" cy="133707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1075774" y="303190"/>
            <a:ext cx="6686550" cy="34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850" rIns="55700" bIns="27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5821F"/>
              </a:buClr>
              <a:buSzPts val="2011"/>
              <a:buFont typeface="Calibri"/>
              <a:buNone/>
            </a:pP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nanoStream Cloud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</a:t>
            </a: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Cases for Interactive Live Streaming</a:t>
            </a:r>
            <a:endParaRPr sz="2011" b="1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0093" y="1166234"/>
            <a:ext cx="940795" cy="167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6">
            <a:alphaModFix/>
          </a:blip>
          <a:srcRect l="7033" r="5045"/>
          <a:stretch/>
        </p:blipFill>
        <p:spPr>
          <a:xfrm>
            <a:off x="1075774" y="1152801"/>
            <a:ext cx="2273488" cy="173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60093" y="2895073"/>
            <a:ext cx="940795" cy="138464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/>
          <p:nvPr/>
        </p:nvSpPr>
        <p:spPr>
          <a:xfrm>
            <a:off x="877115" y="4479658"/>
            <a:ext cx="592055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8"/>
              </a:rPr>
              <a:t>https://www.nanocosmos.de/blog/use-cases/</a:t>
            </a:r>
            <a:endParaRPr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774" y="2960104"/>
            <a:ext cx="2066137" cy="1311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7115" y="4809480"/>
            <a:ext cx="40398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Credits: HQ Trivia/GAVL/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DroneSAR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Realtimebox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DiscipleMedia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M.Schwartz-Unsplash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/Press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588" y="1152801"/>
            <a:ext cx="2612887" cy="1685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28746" y="1294071"/>
            <a:ext cx="17873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Clr>
                <a:srgbClr val="ED7C0E"/>
              </a:buClr>
              <a:buSzPts val="1706"/>
            </a:pP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Live Meetings</a:t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Enterprise Webcasts</a:t>
            </a:r>
          </a:p>
          <a:p>
            <a:pPr lvl="2">
              <a:buClr>
                <a:srgbClr val="ED7C0E"/>
              </a:buClr>
              <a:buSzPts val="1706"/>
            </a:pP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Education</a:t>
            </a:r>
          </a:p>
          <a:p>
            <a:pPr lvl="2">
              <a:buClr>
                <a:srgbClr val="ED7C0E"/>
              </a:buClr>
              <a:buSzPts val="1706"/>
            </a:pP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Screen Sharing</a:t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Auctions</a:t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Gambling</a:t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Quiz Shows</a:t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iGaming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Monitoring/Security</a:t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Search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Rescue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Social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Media </a:t>
            </a:r>
            <a:b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Influencers</a:t>
            </a:r>
            <a:endParaRPr lang="de-D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2">
              <a:buClr>
                <a:srgbClr val="ED7C0E"/>
              </a:buClr>
              <a:buSzPts val="1706"/>
            </a:pP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VR/360</a:t>
            </a:r>
          </a:p>
          <a:p>
            <a:pPr lvl="2">
              <a:buClr>
                <a:srgbClr val="ED7C0E"/>
              </a:buClr>
              <a:buSzPts val="1706"/>
            </a:pPr>
            <a:endParaRPr lang="de-D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2">
              <a:buClr>
                <a:srgbClr val="ED7C0E"/>
              </a:buClr>
              <a:buSzPts val="1706"/>
            </a:pP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Mobile First!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fik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28" y="370739"/>
            <a:ext cx="618206" cy="618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63335B8-9986-674D-AFAA-FCE8EAE93104}"/>
              </a:ext>
            </a:extLst>
          </p:cNvPr>
          <p:cNvSpPr/>
          <p:nvPr/>
        </p:nvSpPr>
        <p:spPr>
          <a:xfrm>
            <a:off x="1000520" y="616754"/>
            <a:ext cx="3951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Audience</a:t>
            </a:r>
            <a:r>
              <a:rPr lang="de-D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Engagement / </a:t>
            </a:r>
            <a:r>
              <a:rPr lang="de-D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Gamification</a:t>
            </a:r>
            <a:endParaRPr lang="de-DE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de-D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„</a:t>
            </a:r>
            <a:r>
              <a:rPr lang="de-D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Vertical</a:t>
            </a:r>
            <a:r>
              <a:rPr lang="de-D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“ </a:t>
            </a:r>
            <a:r>
              <a:rPr lang="de-D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</a:t>
            </a:r>
            <a:r>
              <a:rPr lang="de-D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Cases: </a:t>
            </a:r>
            <a:r>
              <a:rPr lang="de-D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Going</a:t>
            </a:r>
            <a:r>
              <a:rPr lang="de-D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beyond</a:t>
            </a:r>
            <a:r>
              <a:rPr lang="de-DE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OTT/</a:t>
            </a:r>
            <a:r>
              <a:rPr lang="de-DE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broadcast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A18F03-596C-774C-B5F4-7B553115DC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304" y="2941397"/>
            <a:ext cx="1953548" cy="1338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8EF991-AFC9-6847-9F57-5CE2E16BB1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2943" y="2895073"/>
            <a:ext cx="57150" cy="168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6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296">
        <p:fade/>
      </p:transition>
    </mc:Choice>
    <mc:Fallback xmlns="">
      <p:transition advTm="3729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05B5846-5D29-2945-B487-29B92CDD1D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20</a:t>
            </a:fld>
            <a:endParaRPr lang="de-DE"/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xmlns="" id="{8AAF21CC-F7F3-4844-842D-DA3A116B2F57}"/>
              </a:ext>
            </a:extLst>
          </p:cNvPr>
          <p:cNvSpPr txBox="1">
            <a:spLocks/>
          </p:cNvSpPr>
          <p:nvPr/>
        </p:nvSpPr>
        <p:spPr>
          <a:xfrm>
            <a:off x="628650" y="177051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F5821F"/>
              </a:buClr>
              <a:buSzPts val="2400"/>
              <a:buFont typeface="Calibri"/>
              <a:buNone/>
            </a:pPr>
            <a:r>
              <a:rPr lang="en" sz="24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Interactive Live Streaming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91FA30-FFCA-3446-AB76-3047C3FAA874}"/>
              </a:ext>
            </a:extLst>
          </p:cNvPr>
          <p:cNvSpPr/>
          <p:nvPr/>
        </p:nvSpPr>
        <p:spPr>
          <a:xfrm>
            <a:off x="628650" y="585271"/>
            <a:ext cx="4354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What do you need?</a:t>
            </a:r>
            <a:endParaRPr lang="de-DE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A36B8B-8A21-F14A-B40E-140E5523C28C}"/>
              </a:ext>
            </a:extLst>
          </p:cNvPr>
          <p:cNvSpPr/>
          <p:nvPr/>
        </p:nvSpPr>
        <p:spPr>
          <a:xfrm>
            <a:off x="837196" y="1176092"/>
            <a:ext cx="7199897" cy="346165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lvl="1" indent="-457200">
              <a:lnSpc>
                <a:spcPct val="150000"/>
              </a:lnSpc>
              <a:spcBef>
                <a:spcPts val="183"/>
              </a:spcBef>
              <a:buClr>
                <a:srgbClr val="ED7C0E"/>
              </a:buClr>
              <a:buSzPts val="1585"/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en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 Low-Latency </a:t>
            </a:r>
            <a:r>
              <a:rPr lang="en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Playback, all HTML Browsers</a:t>
            </a:r>
          </a:p>
          <a:p>
            <a:pPr marL="457200" lvl="1" indent="-457200">
              <a:lnSpc>
                <a:spcPct val="150000"/>
              </a:lnSpc>
              <a:spcBef>
                <a:spcPts val="183"/>
              </a:spcBef>
              <a:buClr>
                <a:srgbClr val="ED7C0E"/>
              </a:buClr>
              <a:buSzPts val="1585"/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r>
              <a:rPr lang="en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Audience with global scale</a:t>
            </a:r>
          </a:p>
          <a:p>
            <a:pPr marL="457200" lvl="1" indent="-457200">
              <a:lnSpc>
                <a:spcPct val="150000"/>
              </a:lnSpc>
              <a:spcBef>
                <a:spcPts val="183"/>
              </a:spcBef>
              <a:buClr>
                <a:srgbClr val="ED7C0E"/>
              </a:buClr>
              <a:buSzPts val="1585"/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End-to-end solution </a:t>
            </a:r>
          </a:p>
          <a:p>
            <a:pPr marL="457200" lvl="1" indent="-457200">
              <a:lnSpc>
                <a:spcPct val="150000"/>
              </a:lnSpc>
              <a:spcBef>
                <a:spcPts val="183"/>
              </a:spcBef>
              <a:buClr>
                <a:srgbClr val="ED7C0E"/>
              </a:buClr>
              <a:buSzPts val="1585"/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en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Ease of use </a:t>
            </a:r>
          </a:p>
          <a:p>
            <a:pPr marL="457200" lvl="1" indent="-457200">
              <a:lnSpc>
                <a:spcPct val="150000"/>
              </a:lnSpc>
              <a:spcBef>
                <a:spcPts val="183"/>
              </a:spcBef>
              <a:buClr>
                <a:srgbClr val="ED7C0E"/>
              </a:buClr>
              <a:buSzPts val="1585"/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Metrics/Analytics </a:t>
            </a:r>
            <a:r>
              <a:rPr lang="en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 QoS: End-to-end</a:t>
            </a:r>
          </a:p>
        </p:txBody>
      </p:sp>
    </p:spTree>
    <p:extLst>
      <p:ext uri="{BB962C8B-B14F-4D97-AF65-F5344CB8AC3E}">
        <p14:creationId xmlns:p14="http://schemas.microsoft.com/office/powerpoint/2010/main" val="26236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188" y="1720404"/>
            <a:ext cx="3843794" cy="171544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1372193" y="3823891"/>
            <a:ext cx="160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Continuous stream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77143" y="3567590"/>
            <a:ext cx="3398700" cy="261900"/>
          </a:xfrm>
          <a:prstGeom prst="rightArrow">
            <a:avLst>
              <a:gd name="adj1" fmla="val 50000"/>
              <a:gd name="adj2" fmla="val 55933"/>
            </a:avLst>
          </a:prstGeom>
          <a:gradFill>
            <a:gsLst>
              <a:gs pos="0">
                <a:schemeClr val="lt1"/>
              </a:gs>
              <a:gs pos="1000">
                <a:schemeClr val="lt1"/>
              </a:gs>
              <a:gs pos="100000">
                <a:srgbClr val="F5821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22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1005122" y="4039905"/>
            <a:ext cx="234274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Ultra-Low </a:t>
            </a:r>
            <a:r>
              <a:rPr lang="de-DE" sz="1800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Latency</a:t>
            </a:r>
            <a:r>
              <a:rPr lang="de-DE" sz="18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1s</a:t>
            </a:r>
            <a:endParaRPr sz="1800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508924" y="3147814"/>
            <a:ext cx="106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RTMP/WebRTC</a:t>
            </a:r>
            <a:b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H264/AAC</a:t>
            </a:r>
            <a:endParaRPr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1607997" y="3147814"/>
            <a:ext cx="990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 </a:t>
            </a:r>
            <a:br>
              <a:rPr lang="de-DE" sz="11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1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endParaRPr sz="11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112"/>
          <p:cNvSpPr txBox="1">
            <a:spLocks/>
          </p:cNvSpPr>
          <p:nvPr/>
        </p:nvSpPr>
        <p:spPr>
          <a:xfrm>
            <a:off x="628650" y="273844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5821F"/>
              </a:buClr>
              <a:buSzPts val="2400"/>
            </a:pPr>
            <a:r>
              <a:rPr lang="de-DE" sz="3600" b="1" dirty="0">
                <a:solidFill>
                  <a:srgbClr val="F5821F"/>
                </a:solidFill>
              </a:rPr>
              <a:t>nanoStream Cloud &amp; H5Live Player</a:t>
            </a:r>
            <a:endParaRPr lang="en-US" sz="48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628650" y="813361"/>
            <a:ext cx="23605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5821F"/>
                </a:solidFill>
                <a:latin typeface="Calibri"/>
                <a:ea typeface="Calibri"/>
                <a:cs typeface="Calibri"/>
                <a:sym typeface="Calibri"/>
              </a:rPr>
              <a:t>Interactive Live Streaming</a:t>
            </a:r>
            <a:endParaRPr lang="de-DE" sz="1600" b="1" dirty="0">
              <a:solidFill>
                <a:srgbClr val="F5821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28650" y="1229280"/>
            <a:ext cx="23605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/>
            <a:r>
              <a:rPr lang="de-DE" sz="1600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What</a:t>
            </a:r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sz="1600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</a:t>
            </a:r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H5Live?</a:t>
            </a:r>
          </a:p>
        </p:txBody>
      </p:sp>
      <p:sp>
        <p:nvSpPr>
          <p:cNvPr id="17" name="Shape 116"/>
          <p:cNvSpPr/>
          <p:nvPr/>
        </p:nvSpPr>
        <p:spPr>
          <a:xfrm>
            <a:off x="4710776" y="1523046"/>
            <a:ext cx="3924300" cy="28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4129" lvl="1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H5Live Player: all HTML5 browsers</a:t>
            </a:r>
          </a:p>
          <a:p>
            <a:pPr marL="174129" lvl="4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Playback in ultra-low latency (ULL)</a:t>
            </a:r>
          </a:p>
          <a:p>
            <a:pPr marL="174129" lvl="1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Light-weight and easy to use </a:t>
            </a:r>
          </a:p>
          <a:p>
            <a:pPr marL="174129" lvl="1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integrate with existing solutions</a:t>
            </a:r>
          </a:p>
          <a:p>
            <a:pPr marL="174129" lvl="1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with nanoStream Cloud</a:t>
            </a:r>
          </a:p>
          <a:p>
            <a:pPr marL="174129" lvl="1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scale: ULL-CDN</a:t>
            </a:r>
          </a:p>
          <a:p>
            <a:pPr marL="174129" lvl="1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 the world in 1 second!</a:t>
            </a:r>
          </a:p>
          <a:p>
            <a:pPr marL="174129" lvl="1" indent="-174129">
              <a:spcBef>
                <a:spcPts val="600"/>
              </a:spcBef>
              <a:buClr>
                <a:srgbClr val="ED7C0E"/>
              </a:buClr>
              <a:buSzPts val="1585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Accelerates mobile audiences</a:t>
            </a:r>
          </a:p>
        </p:txBody>
      </p:sp>
      <p:sp>
        <p:nvSpPr>
          <p:cNvPr id="3" name="Freihandform 2"/>
          <p:cNvSpPr/>
          <p:nvPr/>
        </p:nvSpPr>
        <p:spPr>
          <a:xfrm>
            <a:off x="628650" y="1514475"/>
            <a:ext cx="3962400" cy="2894730"/>
          </a:xfrm>
          <a:custGeom>
            <a:avLst/>
            <a:gdLst>
              <a:gd name="connsiteX0" fmla="*/ 0 w 3933825"/>
              <a:gd name="connsiteY0" fmla="*/ 0 h 2743200"/>
              <a:gd name="connsiteX1" fmla="*/ 3933825 w 3933825"/>
              <a:gd name="connsiteY1" fmla="*/ 0 h 2743200"/>
              <a:gd name="connsiteX2" fmla="*/ 3933825 w 3933825"/>
              <a:gd name="connsiteY2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33825" h="2743200">
                <a:moveTo>
                  <a:pt x="0" y="0"/>
                </a:moveTo>
                <a:lnTo>
                  <a:pt x="3933825" y="0"/>
                </a:lnTo>
                <a:lnTo>
                  <a:pt x="3933825" y="2743200"/>
                </a:lnTo>
              </a:path>
            </a:pathLst>
          </a:custGeom>
          <a:noFill/>
          <a:ln w="9525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xmlns="" id="{FD68F620-F820-904E-A969-1E4E8AC810A8}"/>
              </a:ext>
            </a:extLst>
          </p:cNvPr>
          <p:cNvSpPr/>
          <p:nvPr/>
        </p:nvSpPr>
        <p:spPr>
          <a:xfrm rot="10800000">
            <a:off x="786151" y="4703447"/>
            <a:ext cx="3240175" cy="261913"/>
          </a:xfrm>
          <a:prstGeom prst="rightArrow">
            <a:avLst>
              <a:gd name="adj1" fmla="val 50000"/>
              <a:gd name="adj2" fmla="val 55933"/>
            </a:avLst>
          </a:prstGeom>
          <a:gradFill>
            <a:gsLst>
              <a:gs pos="0">
                <a:schemeClr val="lt1"/>
              </a:gs>
              <a:gs pos="1000">
                <a:schemeClr val="lt1"/>
              </a:gs>
              <a:gs pos="100000">
                <a:srgbClr val="F5821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22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17">
            <a:extLst>
              <a:ext uri="{FF2B5EF4-FFF2-40B4-BE49-F238E27FC236}">
                <a16:creationId xmlns:a16="http://schemas.microsoft.com/office/drawing/2014/main" xmlns="" id="{560A5019-5122-0F42-88D4-2BD94C059EA7}"/>
              </a:ext>
            </a:extLst>
          </p:cNvPr>
          <p:cNvSpPr/>
          <p:nvPr/>
        </p:nvSpPr>
        <p:spPr>
          <a:xfrm>
            <a:off x="1246398" y="4496136"/>
            <a:ext cx="2464318" cy="27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2-way Interaction / Feedback</a:t>
            </a:r>
            <a:endParaRPr sz="1200" i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5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065" y="1710692"/>
            <a:ext cx="6181690" cy="302080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28650" y="1722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</a:pPr>
            <a:r>
              <a:rPr lang="de-DE" sz="28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Live Streaming / Ultra Low </a:t>
            </a:r>
            <a:r>
              <a:rPr lang="de-DE" sz="28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r>
              <a:rPr lang="de-DE" sz="28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(ULL)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21547" y="4342632"/>
            <a:ext cx="8193803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ULL 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is</a:t>
            </a:r>
            <a:r>
              <a:rPr lang="de-DE" sz="20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always</a:t>
            </a:r>
            <a:r>
              <a:rPr lang="de-DE" sz="20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end-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to</a:t>
            </a:r>
            <a:r>
              <a:rPr lang="de-DE" sz="20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-end / 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glass-to-glass</a:t>
            </a:r>
            <a:r>
              <a:rPr lang="de-DE" sz="20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came</a:t>
            </a:r>
            <a:r>
              <a:rPr lang="de-DE" sz="2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encoder</a:t>
            </a:r>
            <a:r>
              <a:rPr lang="de-DE" sz="20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network</a:t>
            </a:r>
            <a:r>
              <a:rPr lang="de-DE" sz="20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de-DE" sz="2000" b="1" i="0" u="none" strike="noStrike" cap="non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player</a:t>
            </a:r>
            <a:endParaRPr lang="de-DE" sz="2000" b="1" i="0" u="none" strike="noStrike" cap="non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22</a:t>
            </a:fld>
            <a:endParaRPr sz="900">
              <a:solidFill>
                <a:srgbClr val="888888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4EF392-DE7B-9449-80B2-A7D46AC29DCB}"/>
              </a:ext>
            </a:extLst>
          </p:cNvPr>
          <p:cNvSpPr/>
          <p:nvPr/>
        </p:nvSpPr>
        <p:spPr>
          <a:xfrm>
            <a:off x="865413" y="1012527"/>
            <a:ext cx="1486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endParaRPr lang="de-DE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5D3910-60D5-DA42-80C7-1C51985F9199}"/>
              </a:ext>
            </a:extLst>
          </p:cNvPr>
          <p:cNvSpPr/>
          <p:nvPr/>
        </p:nvSpPr>
        <p:spPr>
          <a:xfrm>
            <a:off x="4842210" y="970333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Cross-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endParaRPr lang="de-DE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2C1733-5A87-3E4E-BF69-B77F444F17D4}"/>
              </a:ext>
            </a:extLst>
          </p:cNvPr>
          <p:cNvSpPr/>
          <p:nvPr/>
        </p:nvSpPr>
        <p:spPr>
          <a:xfrm>
            <a:off x="5350916" y="1359199"/>
            <a:ext cx="2672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Plugin-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/all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browsers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incl. iOS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AD26D3-911D-2D4E-9464-B14834713B17}"/>
              </a:ext>
            </a:extLst>
          </p:cNvPr>
          <p:cNvSpPr/>
          <p:nvPr/>
        </p:nvSpPr>
        <p:spPr>
          <a:xfrm>
            <a:off x="1935721" y="1743543"/>
            <a:ext cx="2021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Scalable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audience</a:t>
            </a:r>
            <a:endParaRPr lang="de-DE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23DAB4-FACA-9448-80D4-671E93655625}"/>
              </a:ext>
            </a:extLst>
          </p:cNvPr>
          <p:cNvSpPr/>
          <p:nvPr/>
        </p:nvSpPr>
        <p:spPr>
          <a:xfrm>
            <a:off x="1319331" y="1379492"/>
            <a:ext cx="2616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bidirectional</a:t>
            </a:r>
            <a:endParaRPr lang="de-DE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70C218-84D3-BC49-9BB2-C58A92578821}"/>
              </a:ext>
            </a:extLst>
          </p:cNvPr>
          <p:cNvSpPr/>
          <p:nvPr/>
        </p:nvSpPr>
        <p:spPr>
          <a:xfrm>
            <a:off x="5825377" y="1768422"/>
            <a:ext cx="18710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Worldwide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availability</a:t>
            </a:r>
            <a:endParaRPr lang="de-DE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http://pro.sony.com/bbsc/imageController?path=Asset%20Hierarchy$SEL-yf-generic-251380$SEL-yf-generic-252638SEL-asset-392269.jpg&amp;id=StepID$SEL-asset-392269&amp;dimension=370x251">
            <a:extLst>
              <a:ext uri="{FF2B5EF4-FFF2-40B4-BE49-F238E27FC236}">
                <a16:creationId xmlns:a16="http://schemas.microsoft.com/office/drawing/2014/main" xmlns="" id="{2A0845FC-C9CE-9449-8596-EF3A5740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6" y="2899048"/>
            <a:ext cx="1013049" cy="63436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 15">
            <a:extLst>
              <a:ext uri="{FF2B5EF4-FFF2-40B4-BE49-F238E27FC236}">
                <a16:creationId xmlns:a16="http://schemas.microsoft.com/office/drawing/2014/main" xmlns="" id="{496EF9CE-4FF7-9748-9EBF-5ACC85353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280" y="2883080"/>
            <a:ext cx="913870" cy="666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724D718-D7EC-F245-9C2F-AEF9C20572B2}"/>
              </a:ext>
            </a:extLst>
          </p:cNvPr>
          <p:cNvSpPr/>
          <p:nvPr/>
        </p:nvSpPr>
        <p:spPr>
          <a:xfrm>
            <a:off x="2286000" y="209469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10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863F240-F4AF-D24B-8B69-1A3FE8BC4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5881" r="1407" b="30222"/>
          <a:stretch/>
        </p:blipFill>
        <p:spPr bwMode="auto">
          <a:xfrm>
            <a:off x="2167865" y="2061384"/>
            <a:ext cx="4917627" cy="170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8C1CE4-73FC-3342-BD85-C541E39E0A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fld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112">
            <a:extLst>
              <a:ext uri="{FF2B5EF4-FFF2-40B4-BE49-F238E27FC236}">
                <a16:creationId xmlns:a16="http://schemas.microsoft.com/office/drawing/2014/main" xmlns="" id="{FCD6F6C2-5D19-4945-B6B9-2BB2FC45219D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8292326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5821F"/>
              </a:buClr>
              <a:buSzPts val="2400"/>
            </a:pPr>
            <a:r>
              <a:rPr lang="de-DE" sz="36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3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 &amp; H5Live Player Setups</a:t>
            </a:r>
            <a:endParaRPr lang="en-US" sz="4800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2">
            <a:extLst>
              <a:ext uri="{FF2B5EF4-FFF2-40B4-BE49-F238E27FC236}">
                <a16:creationId xmlns:a16="http://schemas.microsoft.com/office/drawing/2014/main" xmlns="" id="{20573891-779D-7B47-8B7D-8EB6C4043DBF}"/>
              </a:ext>
            </a:extLst>
          </p:cNvPr>
          <p:cNvSpPr txBox="1"/>
          <p:nvPr/>
        </p:nvSpPr>
        <p:spPr>
          <a:xfrm>
            <a:off x="628649" y="813361"/>
            <a:ext cx="7996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Example Implementations &amp; Setups – Easy to integrate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09EC58DA-1E83-4136-8F8E-F253F307DA57}"/>
              </a:ext>
            </a:extLst>
          </p:cNvPr>
          <p:cNvSpPr/>
          <p:nvPr/>
        </p:nvSpPr>
        <p:spPr>
          <a:xfrm>
            <a:off x="628648" y="1108074"/>
            <a:ext cx="74462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Option: Use your existing Cam / Live Encoder: </a:t>
            </a: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Easy to integrate! (OBS, </a:t>
            </a:r>
            <a:r>
              <a:rPr lang="en-US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Wirecast</a:t>
            </a: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Elemental, …)</a:t>
            </a:r>
            <a:endParaRPr lang="en-US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Option: Use </a:t>
            </a:r>
            <a:r>
              <a:rPr lang="en-US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nanoStream</a:t>
            </a: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Apps/SDKs: white label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Option: Use plugin-free WebRTC broadcast for webcast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All working with H5Live Player - ULL Playback on all browsers!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rafik 2">
            <a:extLst>
              <a:ext uri="{FF2B5EF4-FFF2-40B4-BE49-F238E27FC236}">
                <a16:creationId xmlns:a16="http://schemas.microsoft.com/office/drawing/2014/main" xmlns="" id="{D53BE119-FCBE-1E43-96F5-BAD5C78FA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17" y="2245067"/>
            <a:ext cx="1272142" cy="954107"/>
          </a:xfrm>
          <a:prstGeom prst="rect">
            <a:avLst/>
          </a:prstGeom>
        </p:spPr>
      </p:pic>
      <p:pic>
        <p:nvPicPr>
          <p:cNvPr id="17" name="Picture 2" descr="Bildergebnis fÃ¼r teradek">
            <a:extLst>
              <a:ext uri="{FF2B5EF4-FFF2-40B4-BE49-F238E27FC236}">
                <a16:creationId xmlns:a16="http://schemas.microsoft.com/office/drawing/2014/main" xmlns="" id="{CF049E88-2BDC-3447-AAC5-73E654A8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4391781"/>
            <a:ext cx="1053461" cy="6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obsproject.com/assets/images/OBSDemoApp.jpg">
            <a:extLst>
              <a:ext uri="{FF2B5EF4-FFF2-40B4-BE49-F238E27FC236}">
                <a16:creationId xmlns:a16="http://schemas.microsoft.com/office/drawing/2014/main" xmlns="" id="{D9EDA3AE-E31C-7449-8A95-62E57653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7" y="3348772"/>
            <a:ext cx="1272142" cy="9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991DD664-4331-1E4B-939B-911C2B2B7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648" y="3731301"/>
            <a:ext cx="568651" cy="1158362"/>
          </a:xfrm>
          <a:prstGeom prst="rect">
            <a:avLst/>
          </a:prstGeom>
        </p:spPr>
      </p:pic>
      <p:pic>
        <p:nvPicPr>
          <p:cNvPr id="20" name="Shape 369">
            <a:extLst>
              <a:ext uri="{FF2B5EF4-FFF2-40B4-BE49-F238E27FC236}">
                <a16:creationId xmlns:a16="http://schemas.microsoft.com/office/drawing/2014/main" xmlns="" id="{00046619-CBD6-FA4A-AA30-F73A69A49E0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7783" y="3829858"/>
            <a:ext cx="1088423" cy="9612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9B0554D-9005-4245-BC50-144FFA26767E}"/>
              </a:ext>
            </a:extLst>
          </p:cNvPr>
          <p:cNvSpPr/>
          <p:nvPr/>
        </p:nvSpPr>
        <p:spPr>
          <a:xfrm>
            <a:off x="5857023" y="3957866"/>
            <a:ext cx="1233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H5Live Player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31D18A2-3180-A142-AAF3-8709B4440040}"/>
              </a:ext>
            </a:extLst>
          </p:cNvPr>
          <p:cNvSpPr/>
          <p:nvPr/>
        </p:nvSpPr>
        <p:spPr>
          <a:xfrm>
            <a:off x="3371994" y="3487026"/>
            <a:ext cx="226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12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Cloud/CDN 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636">
        <p:fade/>
      </p:transition>
    </mc:Choice>
    <mc:Fallback xmlns="">
      <p:transition advTm="18636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375183-2BF9-304A-9DDC-2AC68326B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031" y="4038891"/>
            <a:ext cx="1236805" cy="9282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863F240-F4AF-D24B-8B69-1A3FE8BC4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5881" r="1407" b="30222"/>
          <a:stretch/>
        </p:blipFill>
        <p:spPr bwMode="auto">
          <a:xfrm>
            <a:off x="1402033" y="1493513"/>
            <a:ext cx="4917627" cy="170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8C1CE4-73FC-3342-BD85-C541E39E0A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fld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112">
            <a:extLst>
              <a:ext uri="{FF2B5EF4-FFF2-40B4-BE49-F238E27FC236}">
                <a16:creationId xmlns:a16="http://schemas.microsoft.com/office/drawing/2014/main" xmlns="" id="{FCD6F6C2-5D19-4945-B6B9-2BB2FC45219D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5821F"/>
              </a:buClr>
              <a:buSzPts val="2400"/>
            </a:pPr>
            <a:r>
              <a:rPr lang="de-DE" sz="36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3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 &amp; H5Live Player</a:t>
            </a:r>
            <a:endParaRPr lang="en-US" sz="4800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2">
            <a:extLst>
              <a:ext uri="{FF2B5EF4-FFF2-40B4-BE49-F238E27FC236}">
                <a16:creationId xmlns:a16="http://schemas.microsoft.com/office/drawing/2014/main" xmlns="" id="{20573891-779D-7B47-8B7D-8EB6C4043DBF}"/>
              </a:ext>
            </a:extLst>
          </p:cNvPr>
          <p:cNvSpPr txBox="1"/>
          <p:nvPr/>
        </p:nvSpPr>
        <p:spPr>
          <a:xfrm>
            <a:off x="628649" y="813361"/>
            <a:ext cx="7996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Example Setups</a:t>
            </a:r>
          </a:p>
        </p:txBody>
      </p:sp>
      <p:pic>
        <p:nvPicPr>
          <p:cNvPr id="4" name="jvc1">
            <a:hlinkClick r:id="" action="ppaction://media"/>
            <a:extLst>
              <a:ext uri="{FF2B5EF4-FFF2-40B4-BE49-F238E27FC236}">
                <a16:creationId xmlns:a16="http://schemas.microsoft.com/office/drawing/2014/main" xmlns="" id="{F4B4701A-6DEF-446E-A25E-78F283E9C2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39314" y="2743201"/>
            <a:ext cx="3995313" cy="224736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09EC58DA-1E83-4136-8F8E-F253F307DA57}"/>
              </a:ext>
            </a:extLst>
          </p:cNvPr>
          <p:cNvSpPr/>
          <p:nvPr/>
        </p:nvSpPr>
        <p:spPr>
          <a:xfrm>
            <a:off x="628649" y="1214054"/>
            <a:ext cx="6067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JVC Connected Cam – RTMP Live Encoder / Upstream directly from the cam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95FAFA0-FA2A-429B-88DD-94A8E724B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99" y="3081320"/>
            <a:ext cx="2058965" cy="1544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95BE0-9AB8-DF4C-ABA3-61C45C7B69F3}"/>
              </a:ext>
            </a:extLst>
          </p:cNvPr>
          <p:cNvSpPr/>
          <p:nvPr/>
        </p:nvSpPr>
        <p:spPr>
          <a:xfrm>
            <a:off x="2577464" y="2892278"/>
            <a:ext cx="226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12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Cloud/CDN 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0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218">
        <p:fade/>
      </p:transition>
    </mc:Choice>
    <mc:Fallback xmlns="">
      <p:transition advTm="2021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500" objId="4"/>
        <p14:stopEvt time="18486" objId="4"/>
        <p14:playEvt time="18515" objId="4"/>
        <p14:stopEvt time="20218" objId="4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 descr="iphone_trade_up_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9" y="887053"/>
            <a:ext cx="768203" cy="156530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5821F"/>
                </a:solidFill>
              </a:rPr>
              <a:t>Live Streaming - </a:t>
            </a:r>
            <a:r>
              <a:rPr lang="de-DE" dirty="0" err="1">
                <a:solidFill>
                  <a:srgbClr val="F5821F"/>
                </a:solidFill>
              </a:rPr>
              <a:t>How</a:t>
            </a:r>
            <a:r>
              <a:rPr lang="de-DE" dirty="0">
                <a:solidFill>
                  <a:srgbClr val="F5821F"/>
                </a:solidFill>
              </a:rPr>
              <a:t> </a:t>
            </a:r>
            <a:r>
              <a:rPr lang="de-DE" dirty="0" err="1">
                <a:solidFill>
                  <a:srgbClr val="F5821F"/>
                </a:solidFill>
              </a:rPr>
              <a:t>does</a:t>
            </a:r>
            <a:r>
              <a:rPr lang="de-DE" dirty="0">
                <a:solidFill>
                  <a:srgbClr val="F5821F"/>
                </a:solidFill>
              </a:rPr>
              <a:t> </a:t>
            </a:r>
            <a:r>
              <a:rPr lang="de-DE" dirty="0" err="1">
                <a:solidFill>
                  <a:srgbClr val="F5821F"/>
                </a:solidFill>
              </a:rPr>
              <a:t>it</a:t>
            </a:r>
            <a:r>
              <a:rPr lang="de-DE" dirty="0">
                <a:solidFill>
                  <a:srgbClr val="F5821F"/>
                </a:solidFill>
              </a:rPr>
              <a:t> </a:t>
            </a:r>
            <a:r>
              <a:rPr lang="de-DE" dirty="0" err="1">
                <a:solidFill>
                  <a:srgbClr val="F5821F"/>
                </a:solidFill>
              </a:rPr>
              <a:t>work</a:t>
            </a:r>
            <a:r>
              <a:rPr lang="de-DE" dirty="0">
                <a:solidFill>
                  <a:srgbClr val="F5821F"/>
                </a:solidFill>
              </a:rPr>
              <a:t>? </a:t>
            </a:r>
            <a:endParaRPr lang="de-DE" dirty="0"/>
          </a:p>
        </p:txBody>
      </p:sp>
      <p:pic>
        <p:nvPicPr>
          <p:cNvPr id="7" name="Bild 6" descr="iphone_trade_up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7717"/>
            <a:ext cx="1213259" cy="247215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5" y="1875722"/>
            <a:ext cx="990397" cy="176070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349" y="1959842"/>
            <a:ext cx="1072316" cy="84368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863725" y="3092625"/>
            <a:ext cx="157787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b="1" dirty="0"/>
              <a:t>Live Encoding</a:t>
            </a:r>
            <a:endParaRPr lang="de-DE" sz="1050" dirty="0"/>
          </a:p>
          <a:p>
            <a:pPr algn="ctr"/>
            <a:r>
              <a:rPr lang="de-DE" sz="1050" dirty="0"/>
              <a:t>RTMP</a:t>
            </a:r>
          </a:p>
          <a:p>
            <a:pPr algn="ctr"/>
            <a:r>
              <a:rPr lang="de-DE" sz="1050" dirty="0" err="1"/>
              <a:t>WebRTC</a:t>
            </a:r>
            <a:endParaRPr lang="de-DE" sz="1050" dirty="0"/>
          </a:p>
          <a:p>
            <a:pPr algn="ctr"/>
            <a:r>
              <a:rPr lang="de-DE" sz="1050" dirty="0"/>
              <a:t>SRT</a:t>
            </a:r>
          </a:p>
          <a:p>
            <a:pPr algn="ctr"/>
            <a:r>
              <a:rPr lang="de-DE" sz="1100" b="1" dirty="0" err="1">
                <a:solidFill>
                  <a:srgbClr val="F5821F"/>
                </a:solidFill>
              </a:rPr>
              <a:t>nanoStream</a:t>
            </a:r>
            <a:r>
              <a:rPr lang="de-DE" sz="1100" b="1" dirty="0">
                <a:solidFill>
                  <a:srgbClr val="F5821F"/>
                </a:solidFill>
              </a:rPr>
              <a:t> SDK/Apps</a:t>
            </a:r>
          </a:p>
          <a:p>
            <a:pPr algn="ctr"/>
            <a:r>
              <a:rPr lang="de-DE" sz="1100" b="1" dirty="0" err="1">
                <a:solidFill>
                  <a:srgbClr val="F5821F"/>
                </a:solidFill>
              </a:rPr>
              <a:t>Or</a:t>
            </a:r>
            <a:r>
              <a:rPr lang="de-DE" sz="1100" b="1" dirty="0">
                <a:solidFill>
                  <a:srgbClr val="F5821F"/>
                </a:solidFill>
              </a:rPr>
              <a:t> </a:t>
            </a:r>
            <a:r>
              <a:rPr lang="de-DE" sz="1100" b="1" dirty="0" err="1">
                <a:solidFill>
                  <a:srgbClr val="F5821F"/>
                </a:solidFill>
              </a:rPr>
              <a:t>Your</a:t>
            </a:r>
            <a:r>
              <a:rPr lang="de-DE" sz="1100" b="1" dirty="0">
                <a:solidFill>
                  <a:srgbClr val="F5821F"/>
                </a:solidFill>
              </a:rPr>
              <a:t> </a:t>
            </a:r>
            <a:r>
              <a:rPr lang="de-DE" sz="1100" b="1" dirty="0" err="1">
                <a:solidFill>
                  <a:srgbClr val="F5821F"/>
                </a:solidFill>
              </a:rPr>
              <a:t>Own</a:t>
            </a:r>
            <a:r>
              <a:rPr lang="de-DE" sz="1100" b="1" dirty="0">
                <a:solidFill>
                  <a:srgbClr val="F5821F"/>
                </a:solidFill>
              </a:rPr>
              <a:t> Encoder</a:t>
            </a:r>
            <a:endParaRPr lang="de-DE" sz="1050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924" y="1875722"/>
            <a:ext cx="1419224" cy="1016524"/>
          </a:xfrm>
          <a:prstGeom prst="rect">
            <a:avLst/>
          </a:prstGeom>
        </p:spPr>
      </p:pic>
      <p:pic>
        <p:nvPicPr>
          <p:cNvPr id="14" name="Picture 5" descr="MCj04247900000[1]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01" y="4165204"/>
            <a:ext cx="510719" cy="5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3844925" y="3092625"/>
            <a:ext cx="15778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b="1" dirty="0"/>
              <a:t>Streaming Service</a:t>
            </a:r>
            <a:br>
              <a:rPr lang="de-DE" sz="1050" b="1" dirty="0"/>
            </a:br>
            <a:r>
              <a:rPr lang="de-DE" sz="1050" dirty="0"/>
              <a:t>(REST API / RTMP)</a:t>
            </a:r>
          </a:p>
          <a:p>
            <a:pPr algn="ctr"/>
            <a:r>
              <a:rPr lang="de-DE" sz="1200" b="1" dirty="0" err="1">
                <a:solidFill>
                  <a:srgbClr val="F5821F"/>
                </a:solidFill>
              </a:rPr>
              <a:t>nanoStream</a:t>
            </a:r>
            <a:r>
              <a:rPr lang="de-DE" sz="1200" b="1" dirty="0">
                <a:solidFill>
                  <a:srgbClr val="F5821F"/>
                </a:solidFill>
              </a:rPr>
              <a:t> Cloud</a:t>
            </a: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9975" y="1959842"/>
            <a:ext cx="1157163" cy="84368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5927725" y="3105846"/>
            <a:ext cx="157787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b="1" dirty="0"/>
              <a:t>Live Playback</a:t>
            </a:r>
            <a:br>
              <a:rPr lang="de-DE" sz="1050" b="1" dirty="0"/>
            </a:br>
            <a:r>
              <a:rPr lang="de-DE" sz="1050" dirty="0"/>
              <a:t>(</a:t>
            </a:r>
            <a:r>
              <a:rPr lang="de-DE" sz="1050" dirty="0" err="1"/>
              <a:t>or</a:t>
            </a:r>
            <a:r>
              <a:rPr lang="de-DE" sz="1050" dirty="0"/>
              <a:t> web </a:t>
            </a:r>
            <a:r>
              <a:rPr lang="de-DE" sz="1050" dirty="0" err="1"/>
              <a:t>player</a:t>
            </a:r>
            <a:r>
              <a:rPr lang="de-DE" sz="1050" dirty="0"/>
              <a:t>)</a:t>
            </a:r>
          </a:p>
          <a:p>
            <a:pPr algn="ctr"/>
            <a:r>
              <a:rPr lang="de-DE" sz="1050" b="1" dirty="0" err="1">
                <a:solidFill>
                  <a:srgbClr val="F5821F"/>
                </a:solidFill>
              </a:rPr>
              <a:t>nanoStream</a:t>
            </a:r>
            <a:endParaRPr lang="de-DE" sz="1050" b="1" dirty="0">
              <a:solidFill>
                <a:srgbClr val="F5821F"/>
              </a:solidFill>
            </a:endParaRPr>
          </a:p>
          <a:p>
            <a:pPr algn="ctr"/>
            <a:r>
              <a:rPr lang="de-DE" sz="1050" dirty="0"/>
              <a:t>H5Live</a:t>
            </a:r>
          </a:p>
          <a:p>
            <a:pPr algn="ctr"/>
            <a:r>
              <a:rPr lang="de-DE" sz="1050" dirty="0"/>
              <a:t>All HTML5 </a:t>
            </a:r>
            <a:r>
              <a:rPr lang="de-DE" sz="1050" dirty="0" err="1"/>
              <a:t>browsers</a:t>
            </a:r>
            <a:endParaRPr lang="de-DE" sz="1050" dirty="0"/>
          </a:p>
        </p:txBody>
      </p:sp>
      <p:sp>
        <p:nvSpPr>
          <p:cNvPr id="18" name="Pfeil nach rechts 17"/>
          <p:cNvSpPr/>
          <p:nvPr/>
        </p:nvSpPr>
        <p:spPr>
          <a:xfrm>
            <a:off x="3351963" y="2319005"/>
            <a:ext cx="305636" cy="133352"/>
          </a:xfrm>
          <a:prstGeom prst="rightArrow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140" y="1088159"/>
            <a:ext cx="657660" cy="1167347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1339" y="3027513"/>
            <a:ext cx="895350" cy="663612"/>
          </a:xfrm>
          <a:prstGeom prst="rect">
            <a:avLst/>
          </a:prstGeom>
        </p:spPr>
      </p:pic>
      <p:sp>
        <p:nvSpPr>
          <p:cNvPr id="24" name="Pfeil nach rechts 23"/>
          <p:cNvSpPr/>
          <p:nvPr/>
        </p:nvSpPr>
        <p:spPr>
          <a:xfrm>
            <a:off x="5473594" y="2319005"/>
            <a:ext cx="305636" cy="133352"/>
          </a:xfrm>
          <a:prstGeom prst="rightArrow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</p:spTree>
    <p:extLst>
      <p:ext uri="{BB962C8B-B14F-4D97-AF65-F5344CB8AC3E}">
        <p14:creationId xmlns:p14="http://schemas.microsoft.com/office/powerpoint/2010/main" val="19153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7" descr="around_orange_background1.png">
            <a:extLst>
              <a:ext uri="{FF2B5EF4-FFF2-40B4-BE49-F238E27FC236}">
                <a16:creationId xmlns:a16="http://schemas.microsoft.com/office/drawing/2014/main" xmlns="" id="{BCDDFAB3-1CB9-4759-834E-08102BBE92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26"/>
          <a:stretch/>
        </p:blipFill>
        <p:spPr>
          <a:xfrm>
            <a:off x="1" y="476293"/>
            <a:ext cx="9144000" cy="4146553"/>
          </a:xfrm>
          <a:prstGeom prst="rect">
            <a:avLst/>
          </a:prstGeom>
        </p:spPr>
      </p:pic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900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 8" descr="around_orange_background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/>
          <a:stretch/>
        </p:blipFill>
        <p:spPr>
          <a:xfrm>
            <a:off x="0" y="640269"/>
            <a:ext cx="4492483" cy="3713564"/>
          </a:xfrm>
          <a:prstGeom prst="rect">
            <a:avLst/>
          </a:prstGeom>
        </p:spPr>
      </p:pic>
      <p:sp>
        <p:nvSpPr>
          <p:cNvPr id="11" name="Shape 88">
            <a:extLst>
              <a:ext uri="{FF2B5EF4-FFF2-40B4-BE49-F238E27FC236}">
                <a16:creationId xmlns:a16="http://schemas.microsoft.com/office/drawing/2014/main" xmlns="" id="{BEF837B0-6E8E-4CF2-BDC3-FDF976C2A560}"/>
              </a:ext>
            </a:extLst>
          </p:cNvPr>
          <p:cNvSpPr/>
          <p:nvPr/>
        </p:nvSpPr>
        <p:spPr>
          <a:xfrm>
            <a:off x="4492483" y="4702492"/>
            <a:ext cx="4034415" cy="3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www.nanocosmos.de</a:t>
            </a:r>
            <a:r>
              <a:rPr lang="de-DE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de-DE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lietz@nanocosmos.de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85D7A21-D52F-4EEC-A922-ACB4B2C71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179" y="3139932"/>
            <a:ext cx="819092" cy="852869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15" name="Shape 90">
            <a:extLst>
              <a:ext uri="{FF2B5EF4-FFF2-40B4-BE49-F238E27FC236}">
                <a16:creationId xmlns:a16="http://schemas.microsoft.com/office/drawing/2014/main" xmlns="" id="{275B1AA0-544F-4240-8EC6-20F869D2E517}"/>
              </a:ext>
            </a:extLst>
          </p:cNvPr>
          <p:cNvSpPr/>
          <p:nvPr/>
        </p:nvSpPr>
        <p:spPr>
          <a:xfrm>
            <a:off x="4432577" y="887968"/>
            <a:ext cx="27235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Oliver Lietz,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Founder</a:t>
            </a: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/CEO </a:t>
            </a:r>
            <a:endParaRPr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C3A40498-2E6A-4552-B914-E60B0C068CF8}"/>
              </a:ext>
            </a:extLst>
          </p:cNvPr>
          <p:cNvSpPr txBox="1">
            <a:spLocks/>
          </p:cNvSpPr>
          <p:nvPr/>
        </p:nvSpPr>
        <p:spPr>
          <a:xfrm>
            <a:off x="4405997" y="1211133"/>
            <a:ext cx="442727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Berlin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1998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Cross-</a:t>
            </a:r>
            <a:r>
              <a:rPr lang="de-DE" dirty="0" err="1"/>
              <a:t>Platform</a:t>
            </a:r>
            <a:r>
              <a:rPr lang="de-DE" dirty="0"/>
              <a:t> Live Streaming SDKs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White Label / B2B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Low-</a:t>
            </a:r>
            <a:r>
              <a:rPr lang="de-DE" dirty="0" err="1"/>
              <a:t>Latency</a:t>
            </a:r>
            <a:r>
              <a:rPr lang="de-DE" dirty="0"/>
              <a:t> Live Streaming End-</a:t>
            </a:r>
            <a:r>
              <a:rPr lang="de-DE" dirty="0" err="1"/>
              <a:t>to</a:t>
            </a:r>
            <a:r>
              <a:rPr lang="de-DE" dirty="0"/>
              <a:t>-End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000" b="1" dirty="0" err="1"/>
              <a:t>nanoStream</a:t>
            </a:r>
            <a:r>
              <a:rPr lang="de-DE" sz="2000" b="1" dirty="0"/>
              <a:t> Cloud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de-DE" sz="1600" b="1" dirty="0"/>
              <a:t>H5Live Player (HTML5)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de-DE" sz="1600" b="1" dirty="0"/>
              <a:t>Global </a:t>
            </a:r>
            <a:r>
              <a:rPr lang="de-DE" sz="1600" b="1" dirty="0" err="1"/>
              <a:t>Scale</a:t>
            </a:r>
            <a:r>
              <a:rPr lang="de-DE" sz="1600" b="1" dirty="0"/>
              <a:t> / CDN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de-DE" sz="1600" b="1" dirty="0"/>
              <a:t>Cross-</a:t>
            </a:r>
            <a:r>
              <a:rPr lang="de-DE" sz="1600" b="1" dirty="0" err="1"/>
              <a:t>Platform</a:t>
            </a:r>
            <a:r>
              <a:rPr lang="de-DE" sz="1600" b="1" dirty="0"/>
              <a:t>/</a:t>
            </a:r>
            <a:r>
              <a:rPr lang="de-DE" sz="1600" b="1" dirty="0" err="1"/>
              <a:t>Any</a:t>
            </a:r>
            <a:r>
              <a:rPr lang="de-DE" sz="1600" b="1" dirty="0"/>
              <a:t> Device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de-DE" sz="1600" b="1" dirty="0" err="1"/>
              <a:t>Launched</a:t>
            </a:r>
            <a:r>
              <a:rPr lang="de-DE" sz="1600" b="1" dirty="0"/>
              <a:t> 2016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Consulting/Support/24/7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EC9475D-737C-0249-BC83-486C369C1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771">
        <p:fade/>
      </p:transition>
    </mc:Choice>
    <mc:Fallback xmlns="">
      <p:transition advTm="2777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 rot="5400000">
            <a:off x="4383140" y="-1813616"/>
            <a:ext cx="377722" cy="6686551"/>
          </a:xfrm>
          <a:prstGeom prst="leftBracke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3000">
                <a:srgbClr val="FEFEFE">
                  <a:alpha val="67843"/>
                </a:srgbClr>
              </a:gs>
              <a:gs pos="71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1228725" y="649563"/>
            <a:ext cx="6686550" cy="34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850" rIns="55700" bIns="27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5821F"/>
              </a:buClr>
              <a:buSzPts val="2011"/>
              <a:buFont typeface="Calibri"/>
              <a:buNone/>
            </a:pP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nanoStream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</a:t>
            </a: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Cases: Trivia Game Show</a:t>
            </a:r>
            <a:endParaRPr sz="2011" b="1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228725" y="1094912"/>
            <a:ext cx="6686550" cy="247781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1209460" y="1388842"/>
            <a:ext cx="6725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4129" marR="0" lvl="1" indent="-174129" algn="l" rtl="0">
              <a:spcBef>
                <a:spcPts val="0"/>
              </a:spcBef>
              <a:spcAft>
                <a:spcPts val="0"/>
              </a:spcAft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sz="146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Moderator: </a:t>
            </a: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asking</a:t>
            </a:r>
            <a:r>
              <a:rPr lang="de-DE" sz="146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questions</a:t>
            </a:r>
            <a:endParaRPr lang="de-DE" sz="1463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4129" marR="0" lvl="1" indent="-174129" algn="l" rtl="0">
              <a:spcBef>
                <a:spcPts val="0"/>
              </a:spcBef>
              <a:spcAft>
                <a:spcPts val="0"/>
              </a:spcAft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Audience</a:t>
            </a:r>
            <a:r>
              <a:rPr lang="de-DE" sz="1463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realtime</a:t>
            </a:r>
            <a:r>
              <a:rPr lang="de-DE" sz="1463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</a:t>
            </a:r>
            <a:r>
              <a:rPr lang="de-DE" sz="1463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bets</a:t>
            </a:r>
            <a:r>
              <a:rPr lang="de-DE" sz="1463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prizes</a:t>
            </a:r>
            <a:endParaRPr lang="de-DE" sz="1463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Plugin-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HTML5 / Web Browser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endParaRPr lang="de-D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1230660" y="1094878"/>
            <a:ext cx="6725246" cy="2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Quiz Show: </a:t>
            </a:r>
            <a:r>
              <a:rPr lang="de-DE" sz="1463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Partnering</a:t>
            </a: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463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</a:t>
            </a: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463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Realtimebox</a:t>
            </a: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282" y="758855"/>
            <a:ext cx="618206" cy="618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789713-B448-3646-8AA4-308871B0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268" y="2172356"/>
            <a:ext cx="4305911" cy="21529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C4D75951-B2A4-45A5-807E-B68339339ABD}"/>
              </a:ext>
            </a:extLst>
          </p:cNvPr>
          <p:cNvSpPr/>
          <p:nvPr/>
        </p:nvSpPr>
        <p:spPr>
          <a:xfrm>
            <a:off x="1228725" y="4393869"/>
            <a:ext cx="4572000" cy="5488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Ultra-Low-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end-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-end</a:t>
            </a:r>
          </a:p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audiences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 rot="5400000">
            <a:off x="4383140" y="-1813616"/>
            <a:ext cx="377722" cy="6686551"/>
          </a:xfrm>
          <a:prstGeom prst="leftBracke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3000">
                <a:srgbClr val="FEFEFE">
                  <a:alpha val="67843"/>
                </a:srgbClr>
              </a:gs>
              <a:gs pos="71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1228725" y="649563"/>
            <a:ext cx="6686550" cy="34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850" rIns="55700" bIns="27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5821F"/>
              </a:buClr>
              <a:buSzPts val="2011"/>
              <a:buFont typeface="Calibri"/>
              <a:buNone/>
            </a:pP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nanoStream Use Cases: Live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Auctions</a:t>
            </a: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</a:t>
            </a: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Betting</a:t>
            </a:r>
            <a:endParaRPr sz="2011" b="1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228725" y="1094912"/>
            <a:ext cx="6686550" cy="247781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1209460" y="1388842"/>
            <a:ext cx="6725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4129" marR="0" lvl="1" indent="-174129" algn="l" rtl="0">
              <a:spcBef>
                <a:spcPts val="0"/>
              </a:spcBef>
              <a:spcAft>
                <a:spcPts val="0"/>
              </a:spcAft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Auction</a:t>
            </a:r>
            <a:r>
              <a:rPr lang="de-DE" sz="146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e.g. real </a:t>
            </a: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estate</a:t>
            </a:r>
            <a:r>
              <a:rPr lang="de-DE" sz="146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venue</a:t>
            </a:r>
            <a:r>
              <a:rPr lang="de-DE" sz="146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                      </a:t>
            </a: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Betting</a:t>
            </a:r>
            <a:r>
              <a:rPr lang="de-DE" sz="146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e.g. </a:t>
            </a: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horse</a:t>
            </a:r>
            <a:r>
              <a:rPr lang="de-DE" sz="146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463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racing</a:t>
            </a:r>
            <a:endParaRPr lang="de-DE" sz="1463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4129" marR="0" lvl="1" indent="-174129" algn="l" rtl="0">
              <a:spcBef>
                <a:spcPts val="0"/>
              </a:spcBef>
              <a:spcAft>
                <a:spcPts val="0"/>
              </a:spcAft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sz="1463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audience</a:t>
            </a:r>
            <a:r>
              <a:rPr lang="de-DE" sz="1463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realtime</a:t>
            </a:r>
            <a:r>
              <a:rPr lang="de-DE" sz="1463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63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</a:t>
            </a:r>
            <a:endParaRPr lang="de-DE" sz="1463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 </a:t>
            </a:r>
            <a:r>
              <a:rPr lang="de-D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iOS/Android Live Encoder / HTML5 Web Live Player </a:t>
            </a:r>
          </a:p>
          <a:p>
            <a:pPr marL="174129" marR="0" lvl="1" indent="-174129" algn="l" rtl="0">
              <a:spcBef>
                <a:spcPts val="0"/>
              </a:spcBef>
              <a:spcAft>
                <a:spcPts val="0"/>
              </a:spcAft>
              <a:buClr>
                <a:srgbClr val="ED7C0E"/>
              </a:buClr>
              <a:buSzPts val="1463"/>
              <a:buFont typeface="Noto Sans Symbols"/>
              <a:buChar char="▪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1230660" y="1094878"/>
            <a:ext cx="6725246" cy="2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Live </a:t>
            </a:r>
            <a:r>
              <a:rPr lang="de-DE" sz="1463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Auctions</a:t>
            </a: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463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1463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Betting</a:t>
            </a:r>
            <a:r>
              <a:rPr lang="de-DE" sz="1463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282" y="758855"/>
            <a:ext cx="618206" cy="618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1BC25D04-3CB3-481F-BD7C-4BD0072C0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890" y="2257350"/>
            <a:ext cx="3139393" cy="202564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D7CB3897-F088-4779-8C9B-4F3A37B7B21B}"/>
              </a:ext>
            </a:extLst>
          </p:cNvPr>
          <p:cNvSpPr/>
          <p:nvPr/>
        </p:nvSpPr>
        <p:spPr>
          <a:xfrm>
            <a:off x="1228725" y="4380623"/>
            <a:ext cx="4572000" cy="7899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Ultra-Low-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end-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-end</a:t>
            </a:r>
          </a:p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audiences</a:t>
            </a:r>
            <a:endParaRPr lang="de-DE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Gamification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de-DE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CDE443-686B-1C46-9F3B-F96745EE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752" y="2257350"/>
            <a:ext cx="3016404" cy="20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 rot="5400000">
            <a:off x="4383140" y="-1813616"/>
            <a:ext cx="377722" cy="6686551"/>
          </a:xfrm>
          <a:prstGeom prst="leftBracke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3000">
                <a:srgbClr val="FEFEFE">
                  <a:alpha val="67843"/>
                </a:srgbClr>
              </a:gs>
              <a:gs pos="71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1228725" y="649563"/>
            <a:ext cx="6686550" cy="34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850" rIns="55700" bIns="27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5821F"/>
              </a:buClr>
              <a:buSzPts val="2011"/>
              <a:buFont typeface="Calibri"/>
              <a:buNone/>
            </a:pP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nanoStream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</a:t>
            </a: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Cases: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PGi</a:t>
            </a:r>
            <a:r>
              <a:rPr lang="de-DE" sz="2011" b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/ Talkpoint </a:t>
            </a:r>
            <a:r>
              <a:rPr lang="de-DE" sz="2011" b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Convey</a:t>
            </a:r>
            <a:endParaRPr sz="2011" b="1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7959" y="2003191"/>
            <a:ext cx="3001763" cy="22513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4279" y="2025880"/>
            <a:ext cx="2069716" cy="22449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8" name="Shape 268"/>
          <p:cNvSpPr/>
          <p:nvPr/>
        </p:nvSpPr>
        <p:spPr>
          <a:xfrm>
            <a:off x="1228725" y="1094912"/>
            <a:ext cx="6686550" cy="247781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1209460" y="1388842"/>
            <a:ext cx="6725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4129" marR="0" lvl="1" indent="-174129" algn="l" rtl="0">
              <a:spcBef>
                <a:spcPts val="0"/>
              </a:spcBef>
              <a:spcAft>
                <a:spcPts val="0"/>
              </a:spcAft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Corporate Chat/Audio/Video-Broadcast / Screen Sharing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129" marR="0" lvl="1" indent="-174129" algn="l" rtl="0">
              <a:spcBef>
                <a:spcPts val="183"/>
              </a:spcBef>
              <a:spcAft>
                <a:spcPts val="0"/>
              </a:spcAft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de-DE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Plugin-free: HTML5 / Web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</a:t>
            </a:r>
            <a:endParaRPr lang="de-DE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1230660" y="1094878"/>
            <a:ext cx="6725246" cy="22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6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Live Conferencing / Webcasting: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5419" y="622483"/>
            <a:ext cx="1290863" cy="4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282" y="758855"/>
            <a:ext cx="618206" cy="618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1B460B1D-AFB7-440B-9CC7-0B83A91162E0}"/>
              </a:ext>
            </a:extLst>
          </p:cNvPr>
          <p:cNvSpPr/>
          <p:nvPr/>
        </p:nvSpPr>
        <p:spPr>
          <a:xfrm>
            <a:off x="1209460" y="4354789"/>
            <a:ext cx="4572000" cy="5682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Ultra-Low-Latency: around 1 second end-to-end</a:t>
            </a:r>
          </a:p>
          <a:p>
            <a:pPr marL="174129" lvl="1" indent="-174129">
              <a:spcBef>
                <a:spcPts val="183"/>
              </a:spcBef>
              <a:buClr>
                <a:srgbClr val="ED7C0E"/>
              </a:buClr>
              <a:buSzPts val="1463"/>
              <a:buFont typeface="Noto Sans Symbols"/>
              <a:buChar char="▪"/>
            </a:pP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scale to large audiences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C116FBD-D8A4-7C47-9087-113142BA1C18}"/>
              </a:ext>
            </a:extLst>
          </p:cNvPr>
          <p:cNvSpPr/>
          <p:nvPr/>
        </p:nvSpPr>
        <p:spPr>
          <a:xfrm>
            <a:off x="7317082" y="2233889"/>
            <a:ext cx="10583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Interaction:</a:t>
            </a:r>
          </a:p>
          <a:p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Q&amp;A</a:t>
            </a:r>
          </a:p>
          <a:p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Polls</a:t>
            </a:r>
          </a:p>
          <a:p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1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05B5846-5D29-2945-B487-29B92CDD1D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6</a:t>
            </a:fld>
            <a:endParaRPr lang="de-DE"/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xmlns="" id="{8AAF21CC-F7F3-4844-842D-DA3A116B2F57}"/>
              </a:ext>
            </a:extLst>
          </p:cNvPr>
          <p:cNvSpPr txBox="1">
            <a:spLocks/>
          </p:cNvSpPr>
          <p:nvPr/>
        </p:nvSpPr>
        <p:spPr>
          <a:xfrm>
            <a:off x="628650" y="177051"/>
            <a:ext cx="7886700" cy="62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F5821F"/>
              </a:buClr>
              <a:buSzPts val="2400"/>
              <a:buFont typeface="Calibri"/>
              <a:buNone/>
            </a:pPr>
            <a:r>
              <a:rPr lang="en" sz="24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Interactive Live Streaming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91FA30-FFCA-3446-AB76-3047C3FAA874}"/>
              </a:ext>
            </a:extLst>
          </p:cNvPr>
          <p:cNvSpPr/>
          <p:nvPr/>
        </p:nvSpPr>
        <p:spPr>
          <a:xfrm>
            <a:off x="628650" y="585271"/>
            <a:ext cx="4354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What do you need?</a:t>
            </a:r>
            <a:endParaRPr lang="de-DE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7BA19D0-F721-464C-A1A5-EEC23DAFFD0A}"/>
              </a:ext>
            </a:extLst>
          </p:cNvPr>
          <p:cNvSpPr txBox="1">
            <a:spLocks/>
          </p:cNvSpPr>
          <p:nvPr/>
        </p:nvSpPr>
        <p:spPr>
          <a:xfrm>
            <a:off x="1044742" y="1293157"/>
            <a:ext cx="7054516" cy="2096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de-DE" sz="2400" dirty="0"/>
              <a:t>Streaming Technology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buClrTx/>
            </a:pPr>
            <a:r>
              <a:rPr lang="de-DE" sz="2000" dirty="0" err="1"/>
              <a:t>Camera</a:t>
            </a:r>
            <a:r>
              <a:rPr lang="de-DE" sz="2000" dirty="0"/>
              <a:t>/Live Encoder</a:t>
            </a:r>
          </a:p>
          <a:p>
            <a:pPr lvl="1">
              <a:buClrTx/>
            </a:pPr>
            <a:r>
              <a:rPr lang="de-DE" sz="2000" dirty="0"/>
              <a:t>Streaming Server/Service</a:t>
            </a:r>
          </a:p>
          <a:p>
            <a:pPr lvl="1">
              <a:buClrTx/>
            </a:pPr>
            <a:r>
              <a:rPr lang="de-DE" sz="2000" dirty="0" err="1"/>
              <a:t>Delivery</a:t>
            </a:r>
            <a:r>
              <a:rPr lang="de-DE" sz="2000" dirty="0"/>
              <a:t>/Player: Ultra-Low-</a:t>
            </a:r>
            <a:r>
              <a:rPr lang="de-DE" sz="2000" dirty="0" err="1"/>
              <a:t>Latency</a:t>
            </a:r>
            <a:endParaRPr lang="de-DE" sz="2000" dirty="0"/>
          </a:p>
          <a:p>
            <a:pPr lvl="1">
              <a:buClrTx/>
            </a:pPr>
            <a:r>
              <a:rPr lang="de-DE" sz="2000" dirty="0"/>
              <a:t>Cross-</a:t>
            </a:r>
            <a:r>
              <a:rPr lang="de-DE" sz="2000" dirty="0" err="1"/>
              <a:t>platform</a:t>
            </a:r>
            <a:r>
              <a:rPr lang="de-DE" sz="2000" dirty="0"/>
              <a:t>: all HTML Browsers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EBD9F323-443D-EF40-8C6F-9EE284169B2C}"/>
              </a:ext>
            </a:extLst>
          </p:cNvPr>
          <p:cNvSpPr txBox="1">
            <a:spLocks/>
          </p:cNvSpPr>
          <p:nvPr/>
        </p:nvSpPr>
        <p:spPr>
          <a:xfrm>
            <a:off x="1143000" y="3030210"/>
            <a:ext cx="7054516" cy="126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de-DE" sz="2400" dirty="0"/>
              <a:t>Network</a:t>
            </a:r>
          </a:p>
          <a:p>
            <a:pPr lvl="1">
              <a:buClrTx/>
            </a:pPr>
            <a:r>
              <a:rPr lang="de-DE" sz="2000" dirty="0"/>
              <a:t>Global CDN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Audience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any</a:t>
            </a:r>
            <a:r>
              <a:rPr lang="de-DE" sz="2000" dirty="0"/>
              <a:t> </a:t>
            </a:r>
            <a:r>
              <a:rPr lang="de-DE" sz="2000" dirty="0" err="1"/>
              <a:t>size</a:t>
            </a:r>
            <a:endParaRPr lang="de-DE" sz="2000" dirty="0"/>
          </a:p>
          <a:p>
            <a:pPr lvl="1">
              <a:buClrTx/>
            </a:pPr>
            <a:r>
              <a:rPr lang="de-DE" sz="2000" dirty="0" err="1"/>
              <a:t>Managed</a:t>
            </a:r>
            <a:r>
              <a:rPr lang="de-DE" sz="2000" dirty="0"/>
              <a:t> </a:t>
            </a:r>
            <a:r>
              <a:rPr lang="de-DE" sz="2000" dirty="0" err="1"/>
              <a:t>Platform</a:t>
            </a:r>
            <a:r>
              <a:rPr lang="de-DE" sz="2000" dirty="0"/>
              <a:t> / Easy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use</a:t>
            </a:r>
            <a:endParaRPr lang="de-DE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CA90616-84A8-8544-AFB5-D1F92470037A}"/>
              </a:ext>
            </a:extLst>
          </p:cNvPr>
          <p:cNvSpPr txBox="1">
            <a:spLocks/>
          </p:cNvSpPr>
          <p:nvPr/>
        </p:nvSpPr>
        <p:spPr>
          <a:xfrm>
            <a:off x="1143000" y="3740559"/>
            <a:ext cx="7054516" cy="140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de-DE" sz="2000" dirty="0"/>
          </a:p>
          <a:p>
            <a:pPr>
              <a:buClrTx/>
            </a:pPr>
            <a:r>
              <a:rPr lang="de-DE" sz="2400" dirty="0" err="1"/>
              <a:t>Metrics</a:t>
            </a:r>
            <a:r>
              <a:rPr lang="de-DE" sz="2400" dirty="0"/>
              <a:t> / Analytics</a:t>
            </a:r>
          </a:p>
          <a:p>
            <a:pPr lvl="1">
              <a:buClrTx/>
            </a:pPr>
            <a:r>
              <a:rPr lang="de-DE" sz="2000" dirty="0" err="1"/>
              <a:t>Provide</a:t>
            </a:r>
            <a:r>
              <a:rPr lang="de-DE" sz="2000" dirty="0"/>
              <a:t> </a:t>
            </a:r>
            <a:r>
              <a:rPr lang="de-DE" sz="2000" dirty="0" err="1"/>
              <a:t>insight</a:t>
            </a:r>
            <a:r>
              <a:rPr lang="de-DE" sz="2000" dirty="0"/>
              <a:t> on </a:t>
            </a:r>
            <a:r>
              <a:rPr lang="de-DE" sz="2000" dirty="0" err="1"/>
              <a:t>QoS</a:t>
            </a:r>
            <a:endParaRPr lang="de-DE" sz="2000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16">
            <a:extLst>
              <a:ext uri="{FF2B5EF4-FFF2-40B4-BE49-F238E27FC236}">
                <a16:creationId xmlns:a16="http://schemas.microsoft.com/office/drawing/2014/main" xmlns="" id="{6D118166-F0D1-F248-AF05-1C144E4D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572" y="1565722"/>
            <a:ext cx="2108498" cy="878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1E7C3E-7FFE-7943-9DC9-6E19FDFA8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846" y="4232912"/>
            <a:ext cx="1013154" cy="769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0F4C68-32F9-0743-AA5F-7EA2F9563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753" y="3096648"/>
            <a:ext cx="1719317" cy="7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81" y="301089"/>
            <a:ext cx="7886700" cy="493197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Video Streaming </a:t>
            </a:r>
            <a:r>
              <a:rPr lang="mr-IN" sz="2400" b="1" dirty="0">
                <a:solidFill>
                  <a:srgbClr val="F5821F"/>
                </a:solidFill>
                <a:latin typeface="Calibri" panose="020F0502020204030204" pitchFamily="34" charset="0"/>
              </a:rPr>
              <a:t>–</a:t>
            </a:r>
            <a:r>
              <a:rPr lang="en-US" sz="24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standards: HLS / DASH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nanoStream Low-Latency Live Streaming / Oliver Lietz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9FF8-946D-4C1B-80E4-A87ADED40C61}" type="slidenum">
              <a:rPr lang="de-DE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feil nach rechts 17"/>
          <p:cNvSpPr/>
          <p:nvPr/>
        </p:nvSpPr>
        <p:spPr>
          <a:xfrm>
            <a:off x="4373531" y="3143022"/>
            <a:ext cx="1521771" cy="402807"/>
          </a:xfrm>
          <a:prstGeom prst="rightArrow">
            <a:avLst>
              <a:gd name="adj1" fmla="val 50000"/>
              <a:gd name="adj2" fmla="val 55933"/>
            </a:avLst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23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8708" y="3961795"/>
            <a:ext cx="7211170" cy="605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129" lvl="1" indent="-174129">
              <a:spcBef>
                <a:spcPts val="183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HLS/DASH: HTTP Segments/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Chunks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buffering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(6-30s)!</a:t>
            </a:r>
          </a:p>
          <a:p>
            <a:pPr marL="174129" lvl="1" indent="-174129">
              <a:spcBef>
                <a:spcPts val="183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for OTT/Broadcast, but not for 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interactive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live </a:t>
            </a:r>
            <a:r>
              <a:rPr lang="de-DE" sz="1585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streaming</a:t>
            </a:r>
            <a:r>
              <a:rPr lang="de-DE" sz="1585" b="1" dirty="0">
                <a:latin typeface="Calibri" panose="020F0502020204030204" pitchFamily="34" charset="0"/>
                <a:cs typeface="Calibri" panose="020F0502020204030204" pitchFamily="34" charset="0"/>
              </a:rPr>
              <a:t> (1s)</a:t>
            </a:r>
            <a:endParaRPr lang="de-DE" sz="158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8708" y="3238914"/>
            <a:ext cx="1112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Live Encoder</a:t>
            </a:r>
          </a:p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RTMP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feil nach rechts 17"/>
          <p:cNvSpPr/>
          <p:nvPr/>
        </p:nvSpPr>
        <p:spPr>
          <a:xfrm>
            <a:off x="2424701" y="3235788"/>
            <a:ext cx="1948830" cy="215764"/>
          </a:xfrm>
          <a:prstGeom prst="rightArrow">
            <a:avLst>
              <a:gd name="adj1" fmla="val 50000"/>
              <a:gd name="adj2" fmla="val 55933"/>
            </a:avLst>
          </a:prstGeom>
          <a:gradFill>
            <a:gsLst>
              <a:gs pos="100000">
                <a:srgbClr val="F5821F"/>
              </a:gs>
              <a:gs pos="1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23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00214" y="3190865"/>
            <a:ext cx="15343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Live Player</a:t>
            </a:r>
          </a:p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HTTP Segments</a:t>
            </a:r>
            <a:b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(HLS, DASH, fMP4)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02" y="1454199"/>
            <a:ext cx="3657600" cy="152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53405" y="3552785"/>
            <a:ext cx="157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HLS: Long Latency!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xmlns="" id="{3FD2FE9D-C69E-E44B-BD45-3DD557F9AF99}"/>
              </a:ext>
            </a:extLst>
          </p:cNvPr>
          <p:cNvSpPr txBox="1"/>
          <p:nvPr/>
        </p:nvSpPr>
        <p:spPr>
          <a:xfrm>
            <a:off x="628650" y="1059582"/>
            <a:ext cx="19376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Encoding</a:t>
            </a:r>
          </a:p>
        </p:txBody>
      </p:sp>
      <p:sp>
        <p:nvSpPr>
          <p:cNvPr id="19" name="Textfeld 11">
            <a:extLst>
              <a:ext uri="{FF2B5EF4-FFF2-40B4-BE49-F238E27FC236}">
                <a16:creationId xmlns:a16="http://schemas.microsoft.com/office/drawing/2014/main" xmlns="" id="{2FE1282B-03FE-CF41-B259-5E18AF577000}"/>
              </a:ext>
            </a:extLst>
          </p:cNvPr>
          <p:cNvSpPr txBox="1"/>
          <p:nvPr/>
        </p:nvSpPr>
        <p:spPr>
          <a:xfrm>
            <a:off x="3093244" y="1059582"/>
            <a:ext cx="25359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Live Streaming / </a:t>
            </a:r>
            <a:r>
              <a:rPr lang="de-DE" sz="16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endParaRPr lang="de-DE" sz="1600" b="1" dirty="0">
              <a:solidFill>
                <a:srgbClr val="F58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2">
            <a:extLst>
              <a:ext uri="{FF2B5EF4-FFF2-40B4-BE49-F238E27FC236}">
                <a16:creationId xmlns:a16="http://schemas.microsoft.com/office/drawing/2014/main" xmlns="" id="{F2AD2293-D6EF-3544-BA27-5A60F5E36D08}"/>
              </a:ext>
            </a:extLst>
          </p:cNvPr>
          <p:cNvSpPr txBox="1"/>
          <p:nvPr/>
        </p:nvSpPr>
        <p:spPr>
          <a:xfrm>
            <a:off x="6372200" y="1059582"/>
            <a:ext cx="15570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Playback</a:t>
            </a:r>
          </a:p>
        </p:txBody>
      </p:sp>
      <p:cxnSp>
        <p:nvCxnSpPr>
          <p:cNvPr id="21" name="Gerade Verbindung 3">
            <a:extLst>
              <a:ext uri="{FF2B5EF4-FFF2-40B4-BE49-F238E27FC236}">
                <a16:creationId xmlns:a16="http://schemas.microsoft.com/office/drawing/2014/main" xmlns="" id="{6B620F59-9A08-2B49-B821-1606A93CD4F7}"/>
              </a:ext>
            </a:extLst>
          </p:cNvPr>
          <p:cNvCxnSpPr/>
          <p:nvPr/>
        </p:nvCxnSpPr>
        <p:spPr>
          <a:xfrm>
            <a:off x="611188" y="1347614"/>
            <a:ext cx="7458690" cy="0"/>
          </a:xfrm>
          <a:prstGeom prst="line">
            <a:avLst/>
          </a:prstGeom>
          <a:ln>
            <a:solidFill>
              <a:srgbClr val="F5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hape 120">
            <a:extLst>
              <a:ext uri="{FF2B5EF4-FFF2-40B4-BE49-F238E27FC236}">
                <a16:creationId xmlns:a16="http://schemas.microsoft.com/office/drawing/2014/main" xmlns="" id="{60B83975-B4F0-3A49-B4DA-D5EC65E3BD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200" y="1550370"/>
            <a:ext cx="1697678" cy="14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19">
            <a:extLst>
              <a:ext uri="{FF2B5EF4-FFF2-40B4-BE49-F238E27FC236}">
                <a16:creationId xmlns:a16="http://schemas.microsoft.com/office/drawing/2014/main" xmlns="" id="{B95297A1-31DB-244E-8B33-E42990483F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41" r="7814"/>
          <a:stretch/>
        </p:blipFill>
        <p:spPr>
          <a:xfrm>
            <a:off x="628649" y="1550370"/>
            <a:ext cx="1796052" cy="1438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6233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de-DE" b="1" dirty="0" err="1">
                <a:solidFill>
                  <a:schemeClr val="accent2"/>
                </a:solidFill>
              </a:rPr>
              <a:t>Latency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values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4627255" y="650648"/>
            <a:ext cx="1443414" cy="52705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3" name="Rechteck 42"/>
          <p:cNvSpPr/>
          <p:nvPr/>
        </p:nvSpPr>
        <p:spPr>
          <a:xfrm>
            <a:off x="2350524" y="650648"/>
            <a:ext cx="2276732" cy="52705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229726" y="650648"/>
            <a:ext cx="1120797" cy="52705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cxnSp>
        <p:nvCxnSpPr>
          <p:cNvPr id="31" name="Gerade Verbindung 30"/>
          <p:cNvCxnSpPr/>
          <p:nvPr/>
        </p:nvCxnSpPr>
        <p:spPr>
          <a:xfrm>
            <a:off x="6070669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7036764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335432" y="698733"/>
            <a:ext cx="6748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1">
                <a:solidFill>
                  <a:schemeClr val="accent2">
                    <a:lumMod val="40000"/>
                    <a:lumOff val="60000"/>
                  </a:schemeClr>
                </a:solidFill>
              </a:rPr>
              <a:t>High </a:t>
            </a:r>
            <a:br>
              <a:rPr lang="de-DE" b="1" i="1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de-DE" b="1" i="1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Latency</a:t>
            </a:r>
            <a:endParaRPr lang="de-DE" b="1" i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17755" y="698733"/>
            <a:ext cx="6748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1">
                <a:solidFill>
                  <a:schemeClr val="accent2">
                    <a:lumMod val="40000"/>
                    <a:lumOff val="60000"/>
                  </a:schemeClr>
                </a:solidFill>
              </a:rPr>
              <a:t>Low</a:t>
            </a:r>
            <a:br>
              <a:rPr lang="de-DE" b="1" i="1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de-DE" b="1" i="1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Latency</a:t>
            </a:r>
            <a:endParaRPr lang="de-DE" b="1" i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0103" y="665464"/>
            <a:ext cx="2218221" cy="492443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sz="1600" b="1" i="1" dirty="0">
                <a:solidFill>
                  <a:srgbClr val="FF0000"/>
                </a:solidFill>
              </a:rPr>
              <a:t>  Ultra Low </a:t>
            </a:r>
          </a:p>
          <a:p>
            <a:r>
              <a:rPr lang="de-DE" sz="1600" b="1" i="1" dirty="0">
                <a:solidFill>
                  <a:srgbClr val="FF0000"/>
                </a:solidFill>
              </a:rPr>
              <a:t>  </a:t>
            </a:r>
            <a:r>
              <a:rPr lang="de-DE" sz="1600" b="1" i="1" dirty="0" err="1">
                <a:solidFill>
                  <a:srgbClr val="FF0000"/>
                </a:solidFill>
              </a:rPr>
              <a:t>Latency</a:t>
            </a:r>
            <a:r>
              <a:rPr lang="de-DE" sz="1600" b="1" i="1" dirty="0">
                <a:solidFill>
                  <a:srgbClr val="FF0000"/>
                </a:solidFill>
              </a:rPr>
              <a:t> / Interactive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2350522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5790162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435091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6134789" y="2668016"/>
            <a:ext cx="1501586" cy="73989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H5Live</a:t>
            </a:r>
            <a:r>
              <a:rPr lang="de-DE" sz="1600" b="1" baseline="30000" dirty="0">
                <a:solidFill>
                  <a:schemeClr val="bg1"/>
                </a:solidFill>
              </a:rPr>
              <a:t>TM</a:t>
            </a:r>
            <a:endParaRPr lang="de-DE" sz="2000" b="1" baseline="30000" dirty="0">
              <a:solidFill>
                <a:schemeClr val="bg1"/>
              </a:solidFill>
            </a:endParaRPr>
          </a:p>
          <a:p>
            <a:pPr algn="ctr"/>
            <a:r>
              <a:rPr lang="de-DE" sz="1300" b="1" dirty="0">
                <a:solidFill>
                  <a:schemeClr val="bg1"/>
                </a:solidFill>
              </a:rPr>
              <a:t>LL-HLS / MSE / fMP4</a:t>
            </a:r>
          </a:p>
        </p:txBody>
      </p:sp>
      <p:sp>
        <p:nvSpPr>
          <p:cNvPr id="14" name="Rechteck 13"/>
          <p:cNvSpPr/>
          <p:nvPr/>
        </p:nvSpPr>
        <p:spPr>
          <a:xfrm>
            <a:off x="6110104" y="3513800"/>
            <a:ext cx="1535306" cy="550809"/>
          </a:xfrm>
          <a:prstGeom prst="rect">
            <a:avLst/>
          </a:prstGeom>
          <a:solidFill>
            <a:schemeClr val="accent6">
              <a:alpha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 dirty="0"/>
              <a:t>WebRTC</a:t>
            </a:r>
            <a:br>
              <a:rPr lang="de-DE" sz="1500" b="1" dirty="0"/>
            </a:br>
            <a:r>
              <a:rPr lang="de-DE" sz="1200" b="1" dirty="0"/>
              <a:t>Peer-</a:t>
            </a:r>
            <a:r>
              <a:rPr lang="de-DE" sz="1200" b="1" dirty="0" err="1"/>
              <a:t>to</a:t>
            </a:r>
            <a:r>
              <a:rPr lang="de-DE" sz="1200" b="1" dirty="0"/>
              <a:t>-</a:t>
            </a:r>
            <a:r>
              <a:rPr lang="de-DE" sz="1200" b="1" dirty="0" err="1"/>
              <a:t>peer</a:t>
            </a:r>
            <a:endParaRPr lang="de-DE" sz="15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1034160" y="4285078"/>
            <a:ext cx="3911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60+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222282" y="4285078"/>
            <a:ext cx="2564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45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726042" y="428507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370971" y="428507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898613" y="4285078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0.5</a:t>
            </a:r>
          </a:p>
        </p:txBody>
      </p:sp>
      <p:cxnSp>
        <p:nvCxnSpPr>
          <p:cNvPr id="22" name="Gerade Verbindung 21"/>
          <p:cNvCxnSpPr/>
          <p:nvPr/>
        </p:nvCxnSpPr>
        <p:spPr>
          <a:xfrm>
            <a:off x="3471320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343079" y="4285078"/>
            <a:ext cx="2564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30</a:t>
            </a:r>
          </a:p>
        </p:txBody>
      </p:sp>
      <p:sp>
        <p:nvSpPr>
          <p:cNvPr id="24" name="Rechteck 23"/>
          <p:cNvSpPr/>
          <p:nvPr/>
        </p:nvSpPr>
        <p:spPr>
          <a:xfrm>
            <a:off x="1220578" y="2042653"/>
            <a:ext cx="3906323" cy="553356"/>
          </a:xfrm>
          <a:prstGeom prst="rect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HLS/DASH </a:t>
            </a:r>
            <a:r>
              <a:rPr lang="de-DE" sz="1000" b="1" dirty="0"/>
              <a:t/>
            </a:r>
            <a:br>
              <a:rPr lang="de-DE" sz="1000" b="1" dirty="0"/>
            </a:br>
            <a:r>
              <a:rPr lang="de-DE" sz="1050" b="1" dirty="0"/>
              <a:t>HTTP-</a:t>
            </a:r>
            <a:r>
              <a:rPr lang="de-DE" sz="1050" b="1" dirty="0" err="1"/>
              <a:t>based</a:t>
            </a:r>
            <a:r>
              <a:rPr lang="de-DE" sz="1050" b="1" dirty="0"/>
              <a:t> </a:t>
            </a:r>
            <a:r>
              <a:rPr lang="de-DE" sz="1050" b="1" dirty="0" err="1"/>
              <a:t>file</a:t>
            </a:r>
            <a:r>
              <a:rPr lang="de-DE" sz="1050" b="1" dirty="0"/>
              <a:t> </a:t>
            </a:r>
            <a:r>
              <a:rPr lang="de-DE" sz="1050" b="1" dirty="0" err="1"/>
              <a:t>chunks</a:t>
            </a:r>
            <a:endParaRPr lang="de-DE" sz="1800" b="1" dirty="0"/>
          </a:p>
        </p:txBody>
      </p:sp>
      <p:sp>
        <p:nvSpPr>
          <p:cNvPr id="25" name="Rechteck 24"/>
          <p:cNvSpPr/>
          <p:nvPr/>
        </p:nvSpPr>
        <p:spPr>
          <a:xfrm>
            <a:off x="4627257" y="1391191"/>
            <a:ext cx="2409509" cy="535950"/>
          </a:xfrm>
          <a:prstGeom prst="rect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/>
              <a:t>RTMP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1229725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7638437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5508104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5443984" y="428507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006549" y="428507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 dirty="0">
                <a:solidFill>
                  <a:schemeClr val="accent1"/>
                </a:solidFill>
              </a:rPr>
              <a:t>2</a:t>
            </a:r>
          </a:p>
        </p:txBody>
      </p:sp>
      <p:cxnSp>
        <p:nvCxnSpPr>
          <p:cNvPr id="33" name="Gerade Verbindung 32"/>
          <p:cNvCxnSpPr/>
          <p:nvPr/>
        </p:nvCxnSpPr>
        <p:spPr>
          <a:xfrm>
            <a:off x="5126901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062781" y="4285078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6</a:t>
            </a:r>
          </a:p>
        </p:txBody>
      </p:sp>
      <p:cxnSp>
        <p:nvCxnSpPr>
          <p:cNvPr id="35" name="Gerade Verbindung 34"/>
          <p:cNvCxnSpPr/>
          <p:nvPr/>
        </p:nvCxnSpPr>
        <p:spPr>
          <a:xfrm>
            <a:off x="4627255" y="1201857"/>
            <a:ext cx="0" cy="30316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4488770" y="4285078"/>
            <a:ext cx="2564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10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054997" y="4634084"/>
            <a:ext cx="6973386" cy="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1054997" y="4739980"/>
            <a:ext cx="25333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i="1" err="1">
                <a:solidFill>
                  <a:schemeClr val="accent1"/>
                </a:solidFill>
              </a:rPr>
              <a:t>Latency</a:t>
            </a:r>
            <a:r>
              <a:rPr lang="de-DE" sz="1800" b="1" i="1">
                <a:solidFill>
                  <a:schemeClr val="accent1"/>
                </a:solidFill>
              </a:rPr>
              <a:t>  </a:t>
            </a:r>
            <a:r>
              <a:rPr lang="de-DE" sz="1800" b="1" i="1">
                <a:solidFill>
                  <a:schemeClr val="bg1">
                    <a:lumMod val="65000"/>
                  </a:schemeClr>
                </a:solidFill>
              </a:rPr>
              <a:t>/ </a:t>
            </a:r>
            <a:r>
              <a:rPr lang="de-DE" sz="1800" b="1" i="1" err="1">
                <a:solidFill>
                  <a:schemeClr val="bg1">
                    <a:lumMod val="65000"/>
                  </a:schemeClr>
                </a:solidFill>
              </a:rPr>
              <a:t>seconds</a:t>
            </a:r>
            <a:endParaRPr lang="de-DE" sz="1800" b="1" i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7478138" y="4285078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800">
                <a:solidFill>
                  <a:schemeClr val="accent1"/>
                </a:solidFill>
              </a:rPr>
              <a:t>0.2</a:t>
            </a:r>
          </a:p>
        </p:txBody>
      </p:sp>
      <p:sp>
        <p:nvSpPr>
          <p:cNvPr id="46" name="Rechteck 24"/>
          <p:cNvSpPr/>
          <p:nvPr/>
        </p:nvSpPr>
        <p:spPr>
          <a:xfrm>
            <a:off x="7028176" y="1391191"/>
            <a:ext cx="610260" cy="535950"/>
          </a:xfrm>
          <a:prstGeom prst="rect">
            <a:avLst/>
          </a:prstGeom>
          <a:solidFill>
            <a:schemeClr val="accent1">
              <a:alpha val="72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b="1"/>
          </a:p>
        </p:txBody>
      </p:sp>
      <p:sp>
        <p:nvSpPr>
          <p:cNvPr id="41" name="Textfeld 5"/>
          <p:cNvSpPr txBox="1"/>
          <p:nvPr/>
        </p:nvSpPr>
        <p:spPr>
          <a:xfrm>
            <a:off x="3052725" y="669105"/>
            <a:ext cx="6748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1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Typical</a:t>
            </a:r>
            <a:r>
              <a:rPr lang="de-DE" b="1" i="1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de-DE" b="1" i="1">
                <a:solidFill>
                  <a:schemeClr val="accent2">
                    <a:lumMod val="40000"/>
                    <a:lumOff val="60000"/>
                  </a:schemeClr>
                </a:solidFill>
              </a:rPr>
              <a:t>Latency</a:t>
            </a:r>
          </a:p>
        </p:txBody>
      </p:sp>
      <p:sp>
        <p:nvSpPr>
          <p:cNvPr id="49" name="Rechteck 24">
            <a:extLst>
              <a:ext uri="{FF2B5EF4-FFF2-40B4-BE49-F238E27FC236}">
                <a16:creationId xmlns:a16="http://schemas.microsoft.com/office/drawing/2014/main" xmlns="" id="{50B0EF5C-CF91-0B49-A5C7-FED6176B3DBE}"/>
              </a:ext>
            </a:extLst>
          </p:cNvPr>
          <p:cNvSpPr/>
          <p:nvPr/>
        </p:nvSpPr>
        <p:spPr>
          <a:xfrm>
            <a:off x="4634227" y="2052608"/>
            <a:ext cx="677191" cy="535950"/>
          </a:xfrm>
          <a:prstGeom prst="rect">
            <a:avLst/>
          </a:prstGeom>
          <a:solidFill>
            <a:schemeClr val="accent1">
              <a:alpha val="72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b="1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A4D392BF-0CA6-48F3-A55B-158D966D717D}"/>
              </a:ext>
            </a:extLst>
          </p:cNvPr>
          <p:cNvSpPr/>
          <p:nvPr/>
        </p:nvSpPr>
        <p:spPr>
          <a:xfrm>
            <a:off x="7700494" y="2745573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endParaRPr lang="de-DE" sz="16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648CE0A-00EC-45BC-8432-D9700BFBF000}"/>
              </a:ext>
            </a:extLst>
          </p:cNvPr>
          <p:cNvSpPr/>
          <p:nvPr/>
        </p:nvSpPr>
        <p:spPr>
          <a:xfrm>
            <a:off x="4643357" y="2163018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CMAF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340">
        <p:fade/>
      </p:transition>
    </mc:Choice>
    <mc:Fallback xmlns="">
      <p:transition advTm="1834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292" y="2004367"/>
            <a:ext cx="4752527" cy="21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7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5821F"/>
              </a:buClr>
              <a:buSzPts val="1800"/>
            </a:pPr>
            <a:r>
              <a:rPr lang="de-DE" sz="24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Technology: </a:t>
            </a:r>
            <a:r>
              <a:rPr lang="de-DE" sz="2800" b="1" dirty="0" err="1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nanoStream</a:t>
            </a:r>
            <a:r>
              <a:rPr lang="de-DE" sz="2800" b="1" dirty="0">
                <a:solidFill>
                  <a:srgbClr val="F58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H5Live Player</a:t>
            </a:r>
            <a:endParaRPr sz="3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6522118" y="470309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9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</a:t>
            </a:fld>
            <a:endParaRPr sz="900">
              <a:solidFill>
                <a:srgbClr val="888888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885451" y="2957855"/>
            <a:ext cx="1130496" cy="48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RTMP/H264/AAC</a:t>
            </a:r>
            <a:endParaRPr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WebRTC</a:t>
            </a:r>
            <a:endParaRPr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TCP/UDP</a:t>
            </a:r>
            <a:endParaRPr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0739DB2-826B-3642-844E-B785D36C9FE7}"/>
              </a:ext>
            </a:extLst>
          </p:cNvPr>
          <p:cNvSpPr/>
          <p:nvPr/>
        </p:nvSpPr>
        <p:spPr>
          <a:xfrm>
            <a:off x="922677" y="900111"/>
            <a:ext cx="5336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Unique Technology </a:t>
            </a:r>
            <a:r>
              <a:rPr lang="de-DE" sz="2000" b="1" i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created</a:t>
            </a:r>
            <a:r>
              <a:rPr lang="de-DE" sz="2000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sz="2000" b="1" i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</a:t>
            </a:r>
            <a:r>
              <a:rPr lang="de-DE" sz="2000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de-DE" sz="2000" b="1" i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nanocosmos</a:t>
            </a:r>
            <a:endParaRPr lang="de-DE" sz="2000" b="1" i="1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Ultra-Low-</a:t>
            </a:r>
            <a:r>
              <a:rPr lang="de-DE" sz="2000" b="1" i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Latency</a:t>
            </a:r>
            <a:r>
              <a:rPr lang="de-DE" sz="2000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(ULL)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i="1" dirty="0" err="1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Plugin-free</a:t>
            </a:r>
            <a:r>
              <a:rPr lang="de-DE" sz="2000" b="1" i="1" dirty="0">
                <a:solidFill>
                  <a:srgbClr val="F582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/ All HTML5 Browsers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i="1" dirty="0">
              <a:solidFill>
                <a:srgbClr val="F582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025636" y="3444527"/>
            <a:ext cx="1820890" cy="761823"/>
            <a:chOff x="3923928" y="3363838"/>
            <a:chExt cx="1820890" cy="761823"/>
          </a:xfrm>
        </p:grpSpPr>
        <p:sp>
          <p:nvSpPr>
            <p:cNvPr id="19" name="Ellipse 18"/>
            <p:cNvSpPr/>
            <p:nvPr/>
          </p:nvSpPr>
          <p:spPr>
            <a:xfrm>
              <a:off x="4210059" y="3363838"/>
              <a:ext cx="1226037" cy="611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3923928" y="3723878"/>
              <a:ext cx="1820890" cy="401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Shape 316"/>
          <p:cNvPicPr preferRelativeResize="0"/>
          <p:nvPr/>
        </p:nvPicPr>
        <p:blipFill rotWithShape="1">
          <a:blip r:embed="rId3">
            <a:alphaModFix/>
          </a:blip>
          <a:srcRect l="50834" t="19429" r="27111" b="70467"/>
          <a:stretch/>
        </p:blipFill>
        <p:spPr>
          <a:xfrm rot="841924" flipV="1">
            <a:off x="3185543" y="3439562"/>
            <a:ext cx="1048185" cy="21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95A451-FF5D-E143-8C57-55BF4D671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29692" y="3613539"/>
            <a:ext cx="915574" cy="263095"/>
          </a:xfrm>
          <a:prstGeom prst="rect">
            <a:avLst/>
          </a:prstGeom>
        </p:spPr>
      </p:pic>
      <p:sp>
        <p:nvSpPr>
          <p:cNvPr id="325" name="Shape 325"/>
          <p:cNvSpPr/>
          <p:nvPr/>
        </p:nvSpPr>
        <p:spPr>
          <a:xfrm>
            <a:off x="4241660" y="3944750"/>
            <a:ext cx="153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All HTML5 Browsers</a:t>
            </a:r>
            <a:endParaRPr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3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87">
        <p:fade/>
      </p:transition>
    </mc:Choice>
    <mc:Fallback xmlns="">
      <p:transition advTm="18787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1436</Words>
  <Application>Microsoft Macintosh PowerPoint</Application>
  <PresentationFormat>Bildschirmpräsentation (16:9)</PresentationFormat>
  <Paragraphs>302</Paragraphs>
  <Slides>26</Slides>
  <Notes>23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Live Video Streaming – current standards: HLS / DASH</vt:lpstr>
      <vt:lpstr>Latency values</vt:lpstr>
      <vt:lpstr>Technology: nanoStream H5Live Player</vt:lpstr>
      <vt:lpstr>nanoStream Cloud / H5Live Player for ULL Live Streaming</vt:lpstr>
      <vt:lpstr>H5Live Player - on your own web page</vt:lpstr>
      <vt:lpstr>PowerPoint-Präsentation</vt:lpstr>
      <vt:lpstr>PowerPoint-Präsentation</vt:lpstr>
      <vt:lpstr>nanoStream Cloud + H5Live Player Interactive Live Video Streaming with Ultra-Low Latency</vt:lpstr>
      <vt:lpstr>PowerPoint-Präsentation</vt:lpstr>
      <vt:lpstr>Live Encoding / Streaming: Videon + nanoStream</vt:lpstr>
      <vt:lpstr>PowerPoint-Präsentation</vt:lpstr>
      <vt:lpstr>PowerPoint-Präsentation</vt:lpstr>
      <vt:lpstr>Misc material</vt:lpstr>
      <vt:lpstr>PowerPoint-Präsentation</vt:lpstr>
      <vt:lpstr>PowerPoint-Präsentation</vt:lpstr>
      <vt:lpstr>Interactive Live Streaming / Ultra Low Latency (ULL)</vt:lpstr>
      <vt:lpstr>PowerPoint-Präsentation</vt:lpstr>
      <vt:lpstr>PowerPoint-Präsentation</vt:lpstr>
      <vt:lpstr>Live Streaming - How does it work? </vt:lpstr>
      <vt:lpstr>PowerPoint-Präsentation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nanoStream Cloud - Low Latency Live Streaming</dc:title>
  <dc:subject/>
  <dc:creator>Oliver Lietz</dc:creator>
  <cp:keywords/>
  <dc:description/>
  <cp:lastModifiedBy>u p</cp:lastModifiedBy>
  <cp:revision>463</cp:revision>
  <cp:lastPrinted>2019-04-08T16:32:43Z</cp:lastPrinted>
  <dcterms:modified xsi:type="dcterms:W3CDTF">2019-05-16T12:42:46Z</dcterms:modified>
  <cp:category/>
</cp:coreProperties>
</file>